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  <p:sldMasterId id="2147483689" r:id="rId3"/>
    <p:sldMasterId id="2147483690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91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2" r:id="rId41"/>
  </p:sldIdLst>
  <p:sldSz cx="9144000" cy="6858000" type="screen4x3"/>
  <p:notesSz cx="7010400" cy="9296400"/>
  <p:embeddedFontLs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Comic Sans MS" panose="030F0702030302020204" pitchFamily="66" charset="0"/>
      <p:regular r:id="rId48"/>
      <p:bold r:id="rId49"/>
    </p:embeddedFont>
    <p:embeddedFont>
      <p:font typeface="Bodoni" panose="020B0604020202020204" charset="0"/>
      <p:regular r:id="rId50"/>
      <p:bold r:id="rId51"/>
      <p:italic r:id="rId52"/>
      <p:boldItalic r:id="rId53"/>
    </p:embeddedFont>
    <p:embeddedFont>
      <p:font typeface="Helvetica Neue" panose="020B0604020202020204" charset="0"/>
      <p:regular r:id="rId54"/>
      <p:bold r:id="rId55"/>
      <p:italic r:id="rId56"/>
      <p:boldItalic r:id="rId57"/>
    </p:embeddedFont>
    <p:embeddedFont>
      <p:font typeface="Proxima Nova" panose="020B0604020202020204" charset="0"/>
      <p:regular r:id="rId58"/>
      <p:bold r:id="rId59"/>
      <p:italic r:id="rId60"/>
      <p:boldItalic r:id="rId61"/>
    </p:embeddedFont>
    <p:embeddedFont>
      <p:font typeface="Libre Baskerville" panose="020B0604020202020204" charset="0"/>
      <p:regular r:id="rId62"/>
      <p:bold r:id="rId63"/>
      <p:italic r:id="rId64"/>
    </p:embeddedFont>
    <p:embeddedFont>
      <p:font typeface="Quattrocento" panose="020B0604020202020204" charset="0"/>
      <p:regular r:id="rId65"/>
      <p:bold r:id="rId66"/>
    </p:embeddedFont>
    <p:embeddedFont>
      <p:font typeface="Source Code Pro" panose="020B0509030403020204" pitchFamily="49" charset="0"/>
      <p:regular r:id="rId67"/>
      <p:bold r:id="rId68"/>
    </p:embeddedFont>
    <p:embeddedFont>
      <p:font typeface="Amatic SC" panose="020B0604020202020204" charset="0"/>
      <p:regular r:id="rId69"/>
      <p:bold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2BDE9B-DD0D-44ED-9E7F-E979F1BE5FF6}">
  <a:tblStyle styleId="{B32BDE9B-DD0D-44ED-9E7F-E979F1BE5FF6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B6E7E4C-3830-400F-AF69-BAB5A6097C93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font" Target="fonts/font25.fntdata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font" Target="fonts/font26.fntdata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FDD3BD-B477-4822-A0B6-29BE99168490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736082-AA31-4F67-8B88-89374BC57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92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973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129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512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663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829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834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274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9442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8656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22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9352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/>
              <a:t>Robin and Colleen’s Slide </a:t>
            </a:r>
          </a:p>
        </p:txBody>
      </p:sp>
    </p:spTree>
    <p:extLst>
      <p:ext uri="{BB962C8B-B14F-4D97-AF65-F5344CB8AC3E}">
        <p14:creationId xmlns:p14="http://schemas.microsoft.com/office/powerpoint/2010/main" val="102078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043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/>
              <a:t>Cyndi and Kelly’s Slide </a:t>
            </a:r>
          </a:p>
        </p:txBody>
      </p:sp>
    </p:spTree>
    <p:extLst>
      <p:ext uri="{BB962C8B-B14F-4D97-AF65-F5344CB8AC3E}">
        <p14:creationId xmlns:p14="http://schemas.microsoft.com/office/powerpoint/2010/main" val="252916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/>
              <a:t>Cheryl and Kelly’s Slide </a:t>
            </a:r>
          </a:p>
        </p:txBody>
      </p:sp>
    </p:spTree>
    <p:extLst>
      <p:ext uri="{BB962C8B-B14F-4D97-AF65-F5344CB8AC3E}">
        <p14:creationId xmlns:p14="http://schemas.microsoft.com/office/powerpoint/2010/main" val="276224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1103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7834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5931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48065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80673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283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7435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00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135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5382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4437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702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484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6786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7513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74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23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51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90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31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58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13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321966"/>
            <a:ext cx="8520600" cy="2557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4095066"/>
            <a:ext cx="8520600" cy="12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57187" y="562570"/>
            <a:ext cx="8429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lnSpc>
                <a:spcPct val="90000"/>
              </a:lnSpc>
              <a:spcBef>
                <a:spcPts val="110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indent="165100" algn="ctr" rtl="0">
              <a:lnSpc>
                <a:spcPct val="90000"/>
              </a:lnSpc>
              <a:spcBef>
                <a:spcPts val="110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indent="317500" algn="ctr" rtl="0">
              <a:lnSpc>
                <a:spcPct val="90000"/>
              </a:lnSpc>
              <a:spcBef>
                <a:spcPts val="110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indent="482600" algn="ctr" rtl="0">
              <a:lnSpc>
                <a:spcPct val="90000"/>
              </a:lnSpc>
              <a:spcBef>
                <a:spcPts val="110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indent="647700" algn="ctr" rtl="0">
              <a:lnSpc>
                <a:spcPct val="90000"/>
              </a:lnSpc>
              <a:spcBef>
                <a:spcPts val="110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indent="800100" algn="ctr" rtl="0">
              <a:lnSpc>
                <a:spcPct val="90000"/>
              </a:lnSpc>
              <a:spcBef>
                <a:spcPts val="110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indent="965200" algn="ctr" rtl="0">
              <a:lnSpc>
                <a:spcPct val="90000"/>
              </a:lnSpc>
              <a:spcBef>
                <a:spcPts val="110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indent="1130300" algn="ctr" rtl="0">
              <a:lnSpc>
                <a:spcPct val="90000"/>
              </a:lnSpc>
              <a:spcBef>
                <a:spcPts val="110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indent="1282700" algn="ctr" rtl="0">
              <a:lnSpc>
                <a:spcPct val="90000"/>
              </a:lnSpc>
              <a:spcBef>
                <a:spcPts val="110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187" y="1848445"/>
            <a:ext cx="8429700" cy="42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30200" lvl="0" indent="-228600" rtl="0">
              <a:spcBef>
                <a:spcPts val="1700"/>
              </a:spcBef>
              <a:buClr>
                <a:srgbClr val="929292"/>
              </a:buClr>
              <a:buChar char="●"/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660400" lvl="1" indent="-228600" rtl="0">
              <a:spcBef>
                <a:spcPts val="1700"/>
              </a:spcBef>
              <a:buClr>
                <a:srgbClr val="929292"/>
              </a:buClr>
              <a:buChar char="●"/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0600" lvl="2" indent="-228600" rtl="0">
              <a:spcBef>
                <a:spcPts val="1700"/>
              </a:spcBef>
              <a:buClr>
                <a:srgbClr val="929292"/>
              </a:buClr>
              <a:buChar char="●"/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20800" lvl="3" indent="-228600" rtl="0">
              <a:spcBef>
                <a:spcPts val="1700"/>
              </a:spcBef>
              <a:buClr>
                <a:srgbClr val="929292"/>
              </a:buClr>
              <a:buChar char="●"/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651000" lvl="4" indent="-228600" rtl="0">
              <a:spcBef>
                <a:spcPts val="1700"/>
              </a:spcBef>
              <a:buClr>
                <a:srgbClr val="929292"/>
              </a:buClr>
              <a:buChar char="●"/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981200" lvl="5" indent="-228600" rtl="0">
              <a:spcBef>
                <a:spcPts val="1700"/>
              </a:spcBef>
              <a:buClr>
                <a:srgbClr val="929292"/>
              </a:buClr>
              <a:buChar char="●"/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311400" lvl="6" indent="-228600" rtl="0">
              <a:spcBef>
                <a:spcPts val="1700"/>
              </a:spcBef>
              <a:buClr>
                <a:srgbClr val="929292"/>
              </a:buClr>
              <a:buChar char="●"/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641600" lvl="7" indent="-228600" rtl="0">
              <a:spcBef>
                <a:spcPts val="1700"/>
              </a:spcBef>
              <a:buClr>
                <a:srgbClr val="929292"/>
              </a:buClr>
              <a:buChar char="●"/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971800" lvl="8" indent="-228600" rtl="0">
              <a:spcBef>
                <a:spcPts val="1700"/>
              </a:spcBef>
              <a:buClr>
                <a:srgbClr val="929292"/>
              </a:buClr>
              <a:buChar char="●"/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14375" y="383976"/>
            <a:ext cx="7715100" cy="13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solidFill>
                  <a:srgbClr val="6F6A5A"/>
                </a:solidFill>
              </a:defRPr>
            </a:lvl1pPr>
            <a:lvl2pPr lvl="1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14375" y="383976"/>
            <a:ext cx="7715100" cy="13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solidFill>
                  <a:srgbClr val="6F6A5A"/>
                </a:solidFill>
              </a:defRPr>
            </a:lvl1pPr>
            <a:lvl2pPr lvl="1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defRPr sz="5500">
                <a:solidFill>
                  <a:srgbClr val="63615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14375" y="1946671"/>
            <a:ext cx="3857700" cy="40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92100" lvl="0" indent="-292100" rtl="0">
              <a:spcBef>
                <a:spcPts val="2700"/>
              </a:spcBef>
              <a:defRPr sz="2400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84200" lvl="1" indent="-292100" rtl="0">
              <a:spcBef>
                <a:spcPts val="2700"/>
              </a:spcBef>
              <a:defRPr sz="2400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5500" lvl="2" indent="-292100" rtl="0">
              <a:spcBef>
                <a:spcPts val="2700"/>
              </a:spcBef>
              <a:defRPr sz="2400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43000" lvl="3" indent="-292100" rtl="0">
              <a:spcBef>
                <a:spcPts val="2700"/>
              </a:spcBef>
              <a:defRPr sz="2400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0500" lvl="4" indent="-304800" rtl="0">
              <a:spcBef>
                <a:spcPts val="2700"/>
              </a:spcBef>
              <a:defRPr sz="2400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defRPr sz="2500">
                <a:solidFill>
                  <a:srgbClr val="4C4C4C"/>
                </a:solidFill>
              </a:defRPr>
            </a:lvl6pPr>
            <a:lvl7pPr lvl="6" rtl="0">
              <a:spcBef>
                <a:spcPts val="0"/>
              </a:spcBef>
              <a:defRPr sz="2500">
                <a:solidFill>
                  <a:srgbClr val="4C4C4C"/>
                </a:solidFill>
              </a:defRPr>
            </a:lvl7pPr>
            <a:lvl8pPr lvl="7" rtl="0">
              <a:spcBef>
                <a:spcPts val="0"/>
              </a:spcBef>
              <a:defRPr sz="2500">
                <a:solidFill>
                  <a:srgbClr val="4C4C4C"/>
                </a:solidFill>
              </a:defRPr>
            </a:lvl8pPr>
            <a:lvl9pPr lvl="8" rtl="0">
              <a:spcBef>
                <a:spcPts val="0"/>
              </a:spcBef>
              <a:defRPr sz="2500">
                <a:solidFill>
                  <a:srgbClr val="4C4C4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357187" y="3429000"/>
            <a:ext cx="3991194" cy="0"/>
          </a:xfrm>
          <a:custGeom>
            <a:avLst/>
            <a:gdLst/>
            <a:ahLst/>
            <a:cxnLst/>
            <a:rect l="0" t="0" r="0" b="0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357187" y="1946671"/>
            <a:ext cx="3991140" cy="0"/>
          </a:xfrm>
          <a:custGeom>
            <a:avLst/>
            <a:gdLst/>
            <a:ahLst/>
            <a:cxnLst/>
            <a:rect l="0" t="0" r="0" b="0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57187" y="1973460"/>
            <a:ext cx="3991500" cy="14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defRPr sz="3900"/>
            </a:lvl1pPr>
            <a:lvl2pPr lvl="1" rtl="0">
              <a:spcBef>
                <a:spcPts val="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defRPr sz="4900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7187" y="3536156"/>
            <a:ext cx="3991500" cy="282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Quattrocento"/>
              <a:buNone/>
              <a:defRPr sz="1700"/>
            </a:lvl1pPr>
            <a:lvl2pPr marL="0" lvl="1" indent="165100" rtl="0">
              <a:spcBef>
                <a:spcPts val="0"/>
              </a:spcBef>
              <a:buFont typeface="Quattrocento"/>
              <a:buNone/>
              <a:defRPr sz="1700"/>
            </a:lvl2pPr>
            <a:lvl3pPr marL="0" lvl="2" indent="317500" rtl="0">
              <a:spcBef>
                <a:spcPts val="0"/>
              </a:spcBef>
              <a:buFont typeface="Quattrocento"/>
              <a:buNone/>
              <a:defRPr sz="1700"/>
            </a:lvl3pPr>
            <a:lvl4pPr marL="0" lvl="3" indent="482600" rtl="0">
              <a:spcBef>
                <a:spcPts val="0"/>
              </a:spcBef>
              <a:buFont typeface="Quattrocento"/>
              <a:buNone/>
              <a:defRPr sz="1700"/>
            </a:lvl4pPr>
            <a:lvl5pPr marL="0" lvl="4" indent="647700" rtl="0">
              <a:spcBef>
                <a:spcPts val="0"/>
              </a:spcBef>
              <a:buFont typeface="Quattrocento"/>
              <a:buNone/>
              <a:defRPr sz="1700"/>
            </a:lvl5pPr>
            <a:lvl6pPr lvl="5" rtl="0">
              <a:spcBef>
                <a:spcPts val="0"/>
              </a:spcBef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2500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311700" y="522866"/>
            <a:ext cx="8520600" cy="3587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8000"/>
            </a:lvl1pPr>
            <a:lvl2pPr lvl="1" algn="ctr" rtl="0">
              <a:spcBef>
                <a:spcPts val="0"/>
              </a:spcBef>
              <a:buSzPct val="100000"/>
              <a:defRPr sz="8000"/>
            </a:lvl2pPr>
            <a:lvl3pPr lvl="2" algn="ctr" rtl="0">
              <a:spcBef>
                <a:spcPts val="0"/>
              </a:spcBef>
              <a:buSzPct val="100000"/>
              <a:defRPr sz="8000"/>
            </a:lvl3pPr>
            <a:lvl4pPr lvl="3" algn="ctr" rtl="0">
              <a:spcBef>
                <a:spcPts val="0"/>
              </a:spcBef>
              <a:buSzPct val="100000"/>
              <a:defRPr sz="8000"/>
            </a:lvl4pPr>
            <a:lvl5pPr lvl="4" algn="ctr" rtl="0">
              <a:spcBef>
                <a:spcPts val="0"/>
              </a:spcBef>
              <a:buSzPct val="100000"/>
              <a:defRPr sz="8000"/>
            </a:lvl5pPr>
            <a:lvl6pPr lvl="5" algn="ctr" rtl="0">
              <a:spcBef>
                <a:spcPts val="0"/>
              </a:spcBef>
              <a:buSzPct val="100000"/>
              <a:defRPr sz="8000"/>
            </a:lvl6pPr>
            <a:lvl7pPr lvl="6" algn="ctr" rtl="0">
              <a:spcBef>
                <a:spcPts val="0"/>
              </a:spcBef>
              <a:buSzPct val="100000"/>
              <a:defRPr sz="8000"/>
            </a:lvl7pPr>
            <a:lvl8pPr lvl="7" algn="ctr" rtl="0">
              <a:spcBef>
                <a:spcPts val="0"/>
              </a:spcBef>
              <a:buSzPct val="100000"/>
              <a:defRPr sz="8000"/>
            </a:lvl8pPr>
            <a:lvl9pPr lvl="8" algn="ctr" rtl="0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04800" y="412466"/>
            <a:ext cx="8537700" cy="99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02" name="Shape 102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9500" y="5640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44061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311700" y="522866"/>
            <a:ext cx="8520600" cy="3587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8000"/>
            </a:lvl1pPr>
            <a:lvl2pPr lvl="1" algn="ctr" rtl="0">
              <a:spcBef>
                <a:spcPts val="0"/>
              </a:spcBef>
              <a:buSzPct val="100000"/>
              <a:defRPr sz="8000"/>
            </a:lvl2pPr>
            <a:lvl3pPr lvl="2" algn="ctr" rtl="0">
              <a:spcBef>
                <a:spcPts val="0"/>
              </a:spcBef>
              <a:buSzPct val="100000"/>
              <a:defRPr sz="8000"/>
            </a:lvl3pPr>
            <a:lvl4pPr lvl="3" algn="ctr" rtl="0">
              <a:spcBef>
                <a:spcPts val="0"/>
              </a:spcBef>
              <a:buSzPct val="100000"/>
              <a:defRPr sz="8000"/>
            </a:lvl4pPr>
            <a:lvl5pPr lvl="4" algn="ctr" rtl="0">
              <a:spcBef>
                <a:spcPts val="0"/>
              </a:spcBef>
              <a:buSzPct val="100000"/>
              <a:defRPr sz="8000"/>
            </a:lvl5pPr>
            <a:lvl6pPr lvl="5" algn="ctr" rtl="0">
              <a:spcBef>
                <a:spcPts val="0"/>
              </a:spcBef>
              <a:buSzPct val="100000"/>
              <a:defRPr sz="8000"/>
            </a:lvl6pPr>
            <a:lvl7pPr lvl="6" algn="ctr" rtl="0">
              <a:spcBef>
                <a:spcPts val="0"/>
              </a:spcBef>
              <a:buSzPct val="100000"/>
              <a:defRPr sz="8000"/>
            </a:lvl7pPr>
            <a:lvl8pPr lvl="7" algn="ctr" rtl="0">
              <a:spcBef>
                <a:spcPts val="0"/>
              </a:spcBef>
              <a:buSzPct val="100000"/>
              <a:defRPr sz="8000"/>
            </a:lvl8pPr>
            <a:lvl9pPr lvl="8" algn="ctr" rtl="0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412466"/>
            <a:ext cx="8537700" cy="99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49" name="Shape 14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1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9500" y="5640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44061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0" name="Shape 4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07766"/>
            <a:ext cx="4045200" cy="2012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9100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 dirty="0"/>
              <a:t>The </a:t>
            </a:r>
            <a:r>
              <a:rPr lang="en" sz="6000" b="1" i="1" u="sng" dirty="0"/>
              <a:t>“New”</a:t>
            </a:r>
            <a:r>
              <a:rPr lang="en" sz="6000" b="1" dirty="0"/>
              <a:t> Woodland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6000" b="1" dirty="0"/>
              <a:t>Middle School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311700" y="3942558"/>
            <a:ext cx="8520600" cy="134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State of our Union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A report for WSD Board -- 3.28.16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892968" y="5491757"/>
            <a:ext cx="7358100" cy="41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>
                <a:solidFill>
                  <a:srgbClr val="A29A8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-Michael Jordan</a:t>
            </a:r>
          </a:p>
        </p:txBody>
      </p:sp>
      <p:sp>
        <p:nvSpPr>
          <p:cNvPr id="231" name="Shape 231"/>
          <p:cNvSpPr/>
          <p:nvPr/>
        </p:nvSpPr>
        <p:spPr>
          <a:xfrm>
            <a:off x="892968" y="2531565"/>
            <a:ext cx="7358100" cy="154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800" b="0" i="1" u="none" strike="noStrike" cap="none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“I’ve failed over and over and over again in my life.  And that is why I succeed.”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title" idx="4294967295"/>
          </p:nvPr>
        </p:nvSpPr>
        <p:spPr>
          <a:xfrm>
            <a:off x="714375" y="383976"/>
            <a:ext cx="7715100" cy="130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4800" b="0" i="0" u="none" strike="noStrike" cap="none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Failure </a:t>
            </a:r>
            <a:r>
              <a:rPr lang="en" sz="4800" b="0" i="0" u="sng" strike="noStrike" cap="none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IS</a:t>
            </a:r>
            <a:r>
              <a:rPr lang="en" sz="4800" b="0" i="0" u="none" strike="noStrike" cap="none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an Option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84297"/>
            <a:ext cx="9144000" cy="31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61650" y="450950"/>
            <a:ext cx="7764000" cy="14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sz="3900" i="0" strike="noStrike" cap="none">
                <a:solidFill>
                  <a:srgbClr val="578C2E"/>
                </a:solidFill>
                <a:latin typeface="Bodoni"/>
                <a:ea typeface="Bodoni"/>
                <a:cs typeface="Bodoni"/>
                <a:sym typeface="Bodoni"/>
              </a:rPr>
              <a:t>Thank You ALL for a GREAT week!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61652" y="2013643"/>
            <a:ext cx="3991500" cy="138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14141"/>
              </a:buClr>
              <a:buSzPct val="25000"/>
              <a:buFont typeface="Arial"/>
              <a:buNone/>
            </a:pPr>
            <a:r>
              <a:rPr lang="en" sz="1600" b="0" i="0" u="none" strike="noStrike" cap="non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rPr>
              <a:t>Multiple announcements</a:t>
            </a:r>
          </a:p>
          <a:p>
            <a:pPr marL="0" marR="0" lvl="0" indent="0" algn="l" rtl="0">
              <a:spcBef>
                <a:spcPts val="0"/>
              </a:spcBef>
              <a:buClr>
                <a:srgbClr val="414141"/>
              </a:buClr>
              <a:buSzPct val="25000"/>
              <a:buFont typeface="Arial"/>
              <a:buNone/>
            </a:pPr>
            <a:r>
              <a:rPr lang="en" sz="1600" b="0" i="0" u="none" strike="noStrike" cap="non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rPr>
              <a:t>New students and families feel great</a:t>
            </a:r>
          </a:p>
          <a:p>
            <a:pPr marL="0" marR="0" lvl="0" indent="0" algn="l" rtl="0">
              <a:spcBef>
                <a:spcPts val="0"/>
              </a:spcBef>
              <a:buClr>
                <a:srgbClr val="414141"/>
              </a:buClr>
              <a:buSzPct val="25000"/>
              <a:buFont typeface="Arial"/>
              <a:buNone/>
            </a:pPr>
            <a:r>
              <a:rPr lang="en" sz="1600" b="0" i="0" u="none" strike="noStrike" cap="non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rPr>
              <a:t>Prepared for teaching and learning</a:t>
            </a:r>
          </a:p>
        </p:txBody>
      </p:sp>
      <p:sp>
        <p:nvSpPr>
          <p:cNvPr id="240" name="Shape 240"/>
          <p:cNvSpPr/>
          <p:nvPr/>
        </p:nvSpPr>
        <p:spPr>
          <a:xfrm>
            <a:off x="4380012" y="2013643"/>
            <a:ext cx="3991500" cy="138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700" b="0" i="0" u="none" strike="noStrike" cap="non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rPr>
              <a:t>Monitor and Adjust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rgbClr val="41414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700" b="0" i="0" u="none" strike="noStrike" cap="non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rPr>
              <a:t>Help at busses and parent pick up area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rgbClr val="41414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700" b="0" i="0" u="none" strike="noStrike" cap="non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rPr>
              <a:t>Schedule changes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638791" y="381744"/>
            <a:ext cx="7609976" cy="609451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018200" y="65549"/>
            <a:ext cx="7107600" cy="105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b="1" u="sng">
                <a:solidFill>
                  <a:srgbClr val="578C2E"/>
                </a:solidFill>
              </a:rPr>
              <a:t>Building SUCCESS</a:t>
            </a:r>
            <a:r>
              <a:rPr lang="en" sz="3900" b="1" i="0" u="sng" strike="noStrike" cap="none">
                <a:solidFill>
                  <a:srgbClr val="578C2E"/>
                </a:solidFill>
                <a:latin typeface="Bodoni"/>
                <a:ea typeface="Bodoni"/>
                <a:cs typeface="Bodoni"/>
                <a:sym typeface="Bodoni"/>
              </a:rPr>
              <a:t>! </a:t>
            </a:r>
            <a:r>
              <a:rPr lang="en" sz="3900" b="1" i="0" u="none" strike="noStrike" cap="none">
                <a:solidFill>
                  <a:srgbClr val="578C2E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" sz="2400" b="1" i="1" u="none" strike="noStrike" cap="none">
                <a:solidFill>
                  <a:srgbClr val="578C2E"/>
                </a:solidFill>
                <a:latin typeface="Bodoni"/>
                <a:ea typeface="Bodoni"/>
                <a:cs typeface="Bodoni"/>
                <a:sym typeface="Bodoni"/>
              </a:rPr>
              <a:t>(from </a:t>
            </a:r>
            <a:r>
              <a:rPr lang="en" sz="2400" b="1" i="1">
                <a:solidFill>
                  <a:srgbClr val="578C2E"/>
                </a:solidFill>
              </a:rPr>
              <a:t>a</a:t>
            </a:r>
            <a:r>
              <a:rPr lang="en" sz="2400" b="1" i="1" u="none" strike="noStrike" cap="none">
                <a:solidFill>
                  <a:srgbClr val="578C2E"/>
                </a:solidFill>
                <a:latin typeface="Bodoni"/>
                <a:ea typeface="Bodoni"/>
                <a:cs typeface="Bodoni"/>
                <a:sym typeface="Bodoni"/>
              </a:rPr>
              <a:t> 3M)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84250" y="960025"/>
            <a:ext cx="8575500" cy="5813100"/>
          </a:xfrm>
          <a:prstGeom prst="rect">
            <a:avLst/>
          </a:prstGeom>
          <a:solidFill>
            <a:srgbClr val="FFFF00">
              <a:alpha val="25770"/>
            </a:srgbClr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5 minute Passing -- how’s it going?  Seems much less stress</a:t>
            </a:r>
          </a:p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Being in the classrooms more than ever -- WOW!!  This is what it is all about!</a:t>
            </a:r>
          </a:p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I’m learning in every class! </a:t>
            </a:r>
          </a:p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Science -- Volcanoes, Rockets, MSG</a:t>
            </a:r>
          </a:p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Art -- ya gotta go see it!</a:t>
            </a:r>
          </a:p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Robotics -- Mentor program for other schools</a:t>
            </a:r>
          </a:p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Math -- Collaboration is showing up here!</a:t>
            </a:r>
          </a:p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English -- Rich walls, scaffolding</a:t>
            </a:r>
          </a:p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PE -- Sweatin’ &amp; Smilin’</a:t>
            </a:r>
          </a:p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Active Student Learning strategies (turn and talk, etc.)</a:t>
            </a:r>
          </a:p>
          <a:p>
            <a:pPr marL="317500" lvl="0" indent="-152400" rtl="0">
              <a:spcBef>
                <a:spcPts val="0"/>
              </a:spcBef>
              <a:buClr>
                <a:srgbClr val="222222"/>
              </a:buClr>
              <a:buFont typeface="Arial"/>
              <a:buChar char="●"/>
            </a:pPr>
            <a:r>
              <a:rPr lang="en" sz="1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Great classroom climate and culture -- so encouraging to Students!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650" y="3499250"/>
            <a:ext cx="1273374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8874" y="2179872"/>
            <a:ext cx="1685700" cy="13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0" y="292959"/>
            <a:ext cx="9025800" cy="130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400" b="1" u="sng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WMS Administration Responsibilities</a:t>
            </a:r>
          </a:p>
        </p:txBody>
      </p:sp>
      <p:graphicFrame>
        <p:nvGraphicFramePr>
          <p:cNvPr id="255" name="Shape 255"/>
          <p:cNvGraphicFramePr/>
          <p:nvPr>
            <p:extLst>
              <p:ext uri="{D42A27DB-BD31-4B8C-83A1-F6EECF244321}">
                <p14:modId xmlns:p14="http://schemas.microsoft.com/office/powerpoint/2010/main" val="3800857728"/>
              </p:ext>
            </p:extLst>
          </p:nvPr>
        </p:nvGraphicFramePr>
        <p:xfrm>
          <a:off x="347675" y="1336005"/>
          <a:ext cx="8448650" cy="5074785"/>
        </p:xfrm>
        <a:graphic>
          <a:graphicData uri="http://schemas.openxmlformats.org/drawingml/2006/table">
            <a:tbl>
              <a:tblPr>
                <a:noFill/>
                <a:tableStyleId>{B32BDE9B-DD0D-44ED-9E7F-E979F1BE5FF6}</a:tableStyleId>
              </a:tblPr>
              <a:tblGrid>
                <a:gridCol w="4224325"/>
                <a:gridCol w="4224325"/>
              </a:tblGrid>
              <a:tr h="6055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Jake</a:t>
                      </a:r>
                    </a:p>
                  </a:txBody>
                  <a:tcPr marL="63500" marR="63500" marT="63500" marB="63500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Angela</a:t>
                      </a:r>
                    </a:p>
                  </a:txBody>
                  <a:tcPr marL="63500" marR="63500" marT="63500" marB="63500">
                    <a:solidFill>
                      <a:srgbClr val="FFFA6C"/>
                    </a:solidFill>
                  </a:tcPr>
                </a:tc>
              </a:tr>
              <a:tr h="5027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/>
                        <a:t>Staff Development</a:t>
                      </a:r>
                      <a:endParaRPr lang="en" sz="18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/>
                        <a:t>Athletic</a:t>
                      </a:r>
                      <a:r>
                        <a:rPr lang="en" sz="1800" baseline="0" dirty="0" smtClean="0"/>
                        <a:t> Director</a:t>
                      </a:r>
                      <a:endParaRPr lang="en" sz="1800" dirty="0"/>
                    </a:p>
                  </a:txBody>
                  <a:tcPr marL="63500" marR="63500" marT="63500" marB="63500"/>
                </a:tc>
              </a:tr>
              <a:tr h="5027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Faculty Meetings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ASB/Leadership</a:t>
                      </a:r>
                    </a:p>
                  </a:txBody>
                  <a:tcPr marL="63500" marR="63500" marT="63500" marB="63500"/>
                </a:tc>
              </a:tr>
              <a:tr h="5027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Building Leadership Team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Parent/Student Handbook</a:t>
                      </a:r>
                    </a:p>
                  </a:txBody>
                  <a:tcPr marL="63500" marR="63500" marT="63500" marB="63500"/>
                </a:tc>
              </a:tr>
              <a:tr h="5027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Building Budget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Discipline/Attendance</a:t>
                      </a:r>
                    </a:p>
                  </a:txBody>
                  <a:tcPr marL="63500" marR="63500" marT="63500" marB="63500"/>
                </a:tc>
              </a:tr>
              <a:tr h="5027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Master Schedule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School Safety</a:t>
                      </a:r>
                    </a:p>
                  </a:txBody>
                  <a:tcPr marL="63500" marR="63500" marT="63500" marB="63500"/>
                </a:tc>
              </a:tr>
              <a:tr h="5027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Transition Coordination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Facilities</a:t>
                      </a:r>
                    </a:p>
                  </a:txBody>
                  <a:tcPr marL="63500" marR="63500" marT="63500" marB="63500"/>
                </a:tc>
              </a:tr>
              <a:tr h="5027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Community Liaison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State Assessment</a:t>
                      </a:r>
                    </a:p>
                  </a:txBody>
                  <a:tcPr marL="63500" marR="63500" marT="63500" marB="63500"/>
                </a:tc>
              </a:tr>
              <a:tr h="9433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Math, ELL, Office, SPED, Art, English, Choir, Shop, Band, Library, 5th Math/Sci/SS, STEM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PE, Science, Social Studies, Tech, 5th English/Sci/SS, PBIS, Title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57187" y="562570"/>
            <a:ext cx="84297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 u="sng" dirty="0">
                <a:solidFill>
                  <a:srgbClr val="578C2E"/>
                </a:solidFill>
              </a:rPr>
              <a:t>WMS Office Staff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0" y="1848450"/>
            <a:ext cx="4162441" cy="428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They take initiative </a:t>
            </a:r>
            <a:r>
              <a:rPr lang="en" dirty="0"/>
              <a:t>to make WMS/WSD better:  ie. Athletic Forms/Newsletters in Spanish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Substitute Feedback Forms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Lunch </a:t>
            </a:r>
            <a:r>
              <a:rPr lang="en" dirty="0" smtClean="0"/>
              <a:t>Accounts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Uniquely </a:t>
            </a:r>
            <a:r>
              <a:rPr lang="en" dirty="0"/>
              <a:t>Positive -- Find solutions to perceived problems</a:t>
            </a:r>
          </a:p>
        </p:txBody>
      </p:sp>
      <p:pic>
        <p:nvPicPr>
          <p:cNvPr id="3074" name="Picture 2" descr="11809729_1158373264178936_157440992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41" y="1419970"/>
            <a:ext cx="4981559" cy="49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84616" y="0"/>
            <a:ext cx="8429700" cy="88442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200" b="1" i="1" u="sng">
                <a:solidFill>
                  <a:srgbClr val="578C2E"/>
                </a:solidFill>
                <a:latin typeface="Comic Sans MS"/>
                <a:ea typeface="Comic Sans MS"/>
                <a:cs typeface="Comic Sans MS"/>
                <a:sym typeface="Comic Sans MS"/>
              </a:rPr>
              <a:t>Woodland Middle School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57200" y="884420"/>
            <a:ext cx="8429700" cy="597358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30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 dirty="0">
                <a:latin typeface="Quattrocento" panose="020B0604020202020204" charset="0"/>
                <a:ea typeface="Cambria"/>
                <a:cs typeface="Cambria"/>
                <a:sym typeface="Cambria"/>
              </a:rPr>
              <a:t>Number of Students: 693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 dirty="0">
                <a:latin typeface="Quattrocento" panose="020B0604020202020204" charset="0"/>
                <a:ea typeface="Cambria"/>
                <a:cs typeface="Cambria"/>
                <a:sym typeface="Cambria"/>
              </a:rPr>
              <a:t>Free and Reduced: 42.6%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 dirty="0" smtClean="0">
                <a:latin typeface="Quattrocento" panose="020B0604020202020204" charset="0"/>
                <a:ea typeface="Cambria"/>
                <a:cs typeface="Cambria"/>
                <a:sym typeface="Cambria"/>
              </a:rPr>
              <a:t>English Language Learners (ELL): </a:t>
            </a:r>
            <a:r>
              <a:rPr lang="en" sz="2400" b="1" dirty="0">
                <a:latin typeface="Quattrocento" panose="020B0604020202020204" charset="0"/>
                <a:ea typeface="Cambria"/>
                <a:cs typeface="Cambria"/>
                <a:sym typeface="Cambria"/>
              </a:rPr>
              <a:t>33 </a:t>
            </a:r>
            <a:r>
              <a:rPr lang="en" sz="2400" b="1" dirty="0" smtClean="0">
                <a:latin typeface="Quattrocento" panose="020B0604020202020204" charset="0"/>
                <a:ea typeface="Cambria"/>
                <a:cs typeface="Cambria"/>
                <a:sym typeface="Cambria"/>
              </a:rPr>
              <a:t>Students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 dirty="0" smtClean="0">
                <a:latin typeface="Quattrocento" panose="020B0604020202020204" charset="0"/>
                <a:ea typeface="Cambria"/>
                <a:cs typeface="Cambria"/>
                <a:sym typeface="Cambria"/>
              </a:rPr>
              <a:t>Special Educaiton: 87 Students </a:t>
            </a:r>
            <a:endParaRPr lang="en" sz="2400" b="1" dirty="0">
              <a:latin typeface="Quattrocento" panose="020B0604020202020204" charset="0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222222"/>
                </a:solidFill>
                <a:highlight>
                  <a:srgbClr val="FFFFFF"/>
                </a:highlight>
                <a:latin typeface="Quattrocento" panose="020B0604020202020204" charset="0"/>
                <a:ea typeface="Cambria"/>
                <a:cs typeface="Cambria"/>
                <a:sym typeface="Cambria"/>
              </a:rPr>
              <a:t>McKinney Vento/Homeless Students </a:t>
            </a: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ct val="100000"/>
              <a:buFont typeface="Cambria"/>
            </a:pPr>
            <a:r>
              <a:rPr lang="en" sz="2400" b="1" dirty="0">
                <a:solidFill>
                  <a:srgbClr val="222222"/>
                </a:solidFill>
                <a:highlight>
                  <a:srgbClr val="FFFFFF"/>
                </a:highlight>
                <a:latin typeface="Quattrocento" panose="020B0604020202020204" charset="0"/>
                <a:ea typeface="Cambria"/>
                <a:cs typeface="Cambria"/>
                <a:sym typeface="Cambria"/>
              </a:rPr>
              <a:t>4-- 5th graders</a:t>
            </a: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ct val="100000"/>
              <a:buFont typeface="Cambria"/>
            </a:pPr>
            <a:r>
              <a:rPr lang="en" sz="2400" b="1" dirty="0">
                <a:solidFill>
                  <a:srgbClr val="222222"/>
                </a:solidFill>
                <a:highlight>
                  <a:srgbClr val="FFFFFF"/>
                </a:highlight>
                <a:latin typeface="Quattrocento" panose="020B0604020202020204" charset="0"/>
                <a:ea typeface="Cambria"/>
                <a:cs typeface="Cambria"/>
                <a:sym typeface="Cambria"/>
              </a:rPr>
              <a:t>7-- 6th graders</a:t>
            </a: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ct val="100000"/>
              <a:buFont typeface="Cambria"/>
            </a:pPr>
            <a:r>
              <a:rPr lang="en" sz="2400" b="1" dirty="0">
                <a:solidFill>
                  <a:srgbClr val="222222"/>
                </a:solidFill>
                <a:highlight>
                  <a:srgbClr val="FFFFFF"/>
                </a:highlight>
                <a:latin typeface="Quattrocento" panose="020B0604020202020204" charset="0"/>
                <a:ea typeface="Cambria"/>
                <a:cs typeface="Cambria"/>
                <a:sym typeface="Cambria"/>
              </a:rPr>
              <a:t>4-- 7th graders</a:t>
            </a: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ct val="100000"/>
              <a:buFont typeface="Cambria"/>
            </a:pPr>
            <a:r>
              <a:rPr lang="en" sz="2400" b="1" dirty="0">
                <a:solidFill>
                  <a:srgbClr val="222222"/>
                </a:solidFill>
                <a:highlight>
                  <a:srgbClr val="FFFFFF"/>
                </a:highlight>
                <a:latin typeface="Quattrocento" panose="020B0604020202020204" charset="0"/>
                <a:ea typeface="Cambria"/>
                <a:cs typeface="Cambria"/>
                <a:sym typeface="Cambria"/>
              </a:rPr>
              <a:t>3-- 8th graders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00"/>
                </a:solidFill>
              </a:rPr>
              <a:t>Building Safety 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7" y="1588956"/>
            <a:ext cx="8429700" cy="5021705"/>
          </a:xfrm>
        </p:spPr>
        <p:txBody>
          <a:bodyPr/>
          <a:lstStyle/>
          <a:p>
            <a:r>
              <a:rPr lang="en-US" dirty="0" smtClean="0"/>
              <a:t>Drills once a month</a:t>
            </a:r>
          </a:p>
          <a:p>
            <a:r>
              <a:rPr lang="en-US" dirty="0" smtClean="0"/>
              <a:t>Feedback from Drills with Staff </a:t>
            </a:r>
          </a:p>
          <a:p>
            <a:r>
              <a:rPr lang="en-US" dirty="0" smtClean="0"/>
              <a:t>Radios </a:t>
            </a:r>
          </a:p>
          <a:p>
            <a:r>
              <a:rPr lang="en-US" dirty="0" smtClean="0"/>
              <a:t>Doors Locked </a:t>
            </a:r>
          </a:p>
          <a:p>
            <a:r>
              <a:rPr lang="en-US" dirty="0" smtClean="0"/>
              <a:t>Black Gates</a:t>
            </a:r>
          </a:p>
          <a:p>
            <a:r>
              <a:rPr lang="en-US" dirty="0" smtClean="0"/>
              <a:t>24 Hour Custodian </a:t>
            </a:r>
          </a:p>
        </p:txBody>
      </p:sp>
    </p:spTree>
    <p:extLst>
      <p:ext uri="{BB962C8B-B14F-4D97-AF65-F5344CB8AC3E}">
        <p14:creationId xmlns:p14="http://schemas.microsoft.com/office/powerpoint/2010/main" val="4150186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142600"/>
            <a:ext cx="8520600" cy="109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u="sng" dirty="0">
                <a:solidFill>
                  <a:srgbClr val="000000"/>
                </a:solidFill>
                <a:highlight>
                  <a:srgbClr val="FFFFFF"/>
                </a:highlight>
                <a:latin typeface="Bodoni" panose="020B0604020202020204" charset="0"/>
              </a:rPr>
              <a:t>PBIS at Woodland Middle School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11700" y="1235800"/>
            <a:ext cx="8520600" cy="519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i="1" u="sng" dirty="0">
                <a:solidFill>
                  <a:srgbClr val="000000"/>
                </a:solidFill>
                <a:highlight>
                  <a:srgbClr val="00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Goal:</a:t>
            </a:r>
            <a:r>
              <a:rPr lang="en" sz="2400" b="1" i="1" u="sng" dirty="0">
                <a:solidFill>
                  <a:srgbClr val="000000"/>
                </a:solidFill>
                <a:highlight>
                  <a:srgbClr val="FF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To improve the climate and culture for learning at WMS through intentional teaching of expectations and skills, facilitating social emotional learning, and keeping consistent and predictable expectations, rewards, and consequences.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i="1" u="sng" dirty="0">
                <a:solidFill>
                  <a:srgbClr val="000000"/>
                </a:solidFill>
                <a:highlight>
                  <a:srgbClr val="FF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Vision: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A positive culture and climate at WMS, where all stakeholders have influence and inclusion.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u="sng" dirty="0">
                <a:highlight>
                  <a:srgbClr val="FFFFFF"/>
                </a:highlight>
                <a:latin typeface="Bodoni" panose="020B0604020202020204" charset="0"/>
              </a:rPr>
              <a:t>School Wide Expectations at WMS 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11700" y="1603948"/>
            <a:ext cx="8520600" cy="5181085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t" anchorCtr="0">
            <a:noAutofit/>
          </a:bodyPr>
          <a:lstStyle/>
          <a:p>
            <a:pPr marL="76200"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The expectations are designed to provide consistency for students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marL="76200"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Expectations will be revisited consistently by staff.  They are posted throughout the school and in classrooms as a reminder for everyone.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marL="76200"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Students choose the level of success that they have at school.  If a student chooses to follow expectations they will be successful. 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9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400" u="sng" dirty="0">
                <a:highlight>
                  <a:srgbClr val="FFFFFF"/>
                </a:highlight>
                <a:latin typeface="Bodoni" panose="020B0604020202020204" charset="0"/>
              </a:rPr>
              <a:t>School Wide Expectations 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11700" y="1295266"/>
            <a:ext cx="8520600" cy="556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940" y="1327650"/>
            <a:ext cx="4170359" cy="55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50" y="1336049"/>
            <a:ext cx="4052800" cy="55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0441" y="1741289"/>
            <a:ext cx="3500400" cy="44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59175" y="1273500"/>
            <a:ext cx="4301100" cy="558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92100" marR="0" lvl="0" indent="-279400" algn="l" rtl="0">
              <a:spcBef>
                <a:spcPts val="0"/>
              </a:spcBef>
              <a:buClr>
                <a:srgbClr val="A29A85"/>
              </a:buClr>
              <a:buSzPct val="100000"/>
              <a:buFont typeface="Arial"/>
              <a:buChar char="●"/>
            </a:pPr>
            <a:r>
              <a:rPr lang="en" sz="2200" b="0" i="0" u="none" strike="noStrike" cap="none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Challenge of Change</a:t>
            </a:r>
          </a:p>
          <a:p>
            <a:pPr marL="292100" marR="0" lvl="0" indent="-279400" algn="l" rtl="0">
              <a:spcBef>
                <a:spcPts val="2500"/>
              </a:spcBef>
              <a:buClr>
                <a:srgbClr val="A29A85"/>
              </a:buClr>
              <a:buSzPct val="100000"/>
              <a:buFont typeface="Arial"/>
              <a:buChar char="●"/>
            </a:pPr>
            <a:r>
              <a:rPr lang="en" sz="2200" b="0" i="0" u="none" strike="noStrike" cap="none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Building Success Together</a:t>
            </a:r>
          </a:p>
          <a:p>
            <a:pPr marL="292100" marR="0" lvl="0" indent="-279400" algn="l" rtl="0">
              <a:spcBef>
                <a:spcPts val="2500"/>
              </a:spcBef>
              <a:buClr>
                <a:srgbClr val="A29A85"/>
              </a:buClr>
              <a:buSzPct val="100000"/>
              <a:buFont typeface="Arial"/>
              <a:buChar char="●"/>
            </a:pPr>
            <a:r>
              <a:rPr lang="en" sz="2200" b="0" i="0" u="none" strike="noStrike" cap="none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VISION</a:t>
            </a:r>
            <a:r>
              <a:rPr lang="en" sz="2200"/>
              <a:t>: </a:t>
            </a:r>
            <a:r>
              <a:rPr lang="en" sz="2200" i="0" u="none" strike="noStrike" cap="none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WMS is WSD’s strong core, consistently finding positive ways to cultivate academic and behavioral growth in the entire learning community.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575" y="1645799"/>
            <a:ext cx="4855800" cy="48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14375" y="383976"/>
            <a:ext cx="7715100" cy="130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" sz="5200" b="1" i="0" u="sng" strike="noStrike" cap="none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Moving Forward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190133"/>
            <a:ext cx="8520600" cy="9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u="sng" dirty="0">
                <a:solidFill>
                  <a:srgbClr val="000000"/>
                </a:solidFill>
                <a:highlight>
                  <a:srgbClr val="FFFF00"/>
                </a:highlight>
                <a:latin typeface="Bodoni" panose="020B0604020202020204" charset="0"/>
              </a:rPr>
              <a:t>Level One </a:t>
            </a:r>
            <a:r>
              <a:rPr lang="en" sz="4800" u="sng" dirty="0" smtClean="0">
                <a:solidFill>
                  <a:srgbClr val="000000"/>
                </a:solidFill>
                <a:highlight>
                  <a:srgbClr val="FFFF00"/>
                </a:highlight>
                <a:latin typeface="Bodoni" panose="020B0604020202020204" charset="0"/>
              </a:rPr>
              <a:t>Rewards</a:t>
            </a:r>
            <a:r>
              <a:rPr lang="en" sz="4800" u="sng" dirty="0">
                <a:solidFill>
                  <a:srgbClr val="000000"/>
                </a:solidFill>
                <a:highlight>
                  <a:srgbClr val="FFFF00"/>
                </a:highlight>
                <a:latin typeface="Bodoni" panose="020B0604020202020204" charset="0"/>
              </a:rPr>
              <a:t>: </a:t>
            </a:r>
            <a:r>
              <a:rPr lang="en" sz="4800" u="sng" dirty="0" smtClean="0">
                <a:solidFill>
                  <a:srgbClr val="000000"/>
                </a:solidFill>
                <a:highlight>
                  <a:srgbClr val="FFFF00"/>
                </a:highlight>
                <a:latin typeface="Bodoni" panose="020B0604020202020204" charset="0"/>
              </a:rPr>
              <a:t>Weekly </a:t>
            </a:r>
            <a:endParaRPr lang="en" sz="4800" u="sng" dirty="0">
              <a:solidFill>
                <a:srgbClr val="000000"/>
              </a:solidFill>
              <a:highlight>
                <a:srgbClr val="FFFF00"/>
              </a:highlight>
              <a:latin typeface="Bodoni" panose="020B0604020202020204" charset="0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11700" y="1289154"/>
            <a:ext cx="8520600" cy="54564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000000"/>
                </a:solidFill>
                <a:highlight>
                  <a:srgbClr val="00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What: </a:t>
            </a:r>
            <a:r>
              <a:rPr lang="en" sz="2000" b="1" dirty="0">
                <a:solidFill>
                  <a:srgbClr val="000000"/>
                </a:solidFill>
                <a:highlight>
                  <a:srgbClr val="00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Trojan Tickets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rgbClr val="000000"/>
              </a:solidFill>
              <a:highlight>
                <a:srgbClr val="00FF00"/>
              </a:highlight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Staff’s Job:</a:t>
            </a:r>
            <a:r>
              <a:rPr lang="en" sz="20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Give out as many as you can to motivate students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Student’s Job:</a:t>
            </a:r>
            <a:r>
              <a:rPr lang="en" sz="20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Write names and Grade on Back of the ticket &amp; Drop them in the library (Boxes will be provided and labeled with 5/6th or 7/8th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Reward:</a:t>
            </a:r>
            <a:r>
              <a:rPr lang="en" sz="20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Wheel Drawing on Wednesday’s @ Lunch </a:t>
            </a:r>
            <a:r>
              <a:rPr lang="en" sz="20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(4 from each grade band/box)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000" b="1" u="sng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Who is responsible:</a:t>
            </a:r>
            <a:r>
              <a:rPr lang="en" sz="20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5th-8th grade leadership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5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u="sng" dirty="0">
                <a:highlight>
                  <a:srgbClr val="FFFF00"/>
                </a:highlight>
                <a:latin typeface="Bodoni" panose="020B0604020202020204" charset="0"/>
              </a:rPr>
              <a:t>L</a:t>
            </a:r>
            <a:r>
              <a:rPr lang="en" sz="4800" u="sng" dirty="0" smtClean="0">
                <a:highlight>
                  <a:srgbClr val="FFFF00"/>
                </a:highlight>
                <a:latin typeface="Bodoni" panose="020B0604020202020204" charset="0"/>
              </a:rPr>
              <a:t>evel </a:t>
            </a:r>
            <a:r>
              <a:rPr lang="en" sz="4800" u="sng" dirty="0">
                <a:highlight>
                  <a:srgbClr val="FFFF00"/>
                </a:highlight>
                <a:latin typeface="Bodoni" panose="020B0604020202020204" charset="0"/>
              </a:rPr>
              <a:t>T</a:t>
            </a:r>
            <a:r>
              <a:rPr lang="en" sz="4800" u="sng" dirty="0" smtClean="0">
                <a:highlight>
                  <a:srgbClr val="FFFF00"/>
                </a:highlight>
                <a:latin typeface="Bodoni" panose="020B0604020202020204" charset="0"/>
              </a:rPr>
              <a:t>wo </a:t>
            </a:r>
            <a:r>
              <a:rPr lang="en" sz="4800" u="sng" dirty="0" smtClean="0">
                <a:highlight>
                  <a:srgbClr val="FFFF00"/>
                </a:highlight>
                <a:latin typeface="Bodoni" panose="020B0604020202020204" charset="0"/>
              </a:rPr>
              <a:t>R</a:t>
            </a:r>
            <a:r>
              <a:rPr lang="en" sz="4800" u="sng" dirty="0" smtClean="0">
                <a:highlight>
                  <a:srgbClr val="FFFF00"/>
                </a:highlight>
                <a:latin typeface="Bodoni" panose="020B0604020202020204" charset="0"/>
              </a:rPr>
              <a:t>ewards: Bi-Weekly </a:t>
            </a:r>
            <a:endParaRPr lang="en" sz="4800" u="sng" dirty="0">
              <a:highlight>
                <a:srgbClr val="FFFF00"/>
              </a:highlight>
              <a:latin typeface="Bodoni" panose="020B0604020202020204" charset="0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959504"/>
            <a:ext cx="8520600" cy="574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000000"/>
                </a:solidFill>
                <a:highlight>
                  <a:srgbClr val="00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What: </a:t>
            </a:r>
            <a:r>
              <a:rPr lang="en" sz="2000" b="1" dirty="0">
                <a:solidFill>
                  <a:srgbClr val="000000"/>
                </a:solidFill>
                <a:highlight>
                  <a:srgbClr val="00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Trojan Pride Slips</a:t>
            </a:r>
            <a:r>
              <a:rPr lang="en" sz="20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using the pride acronym (replace awesome slips</a:t>
            </a:r>
            <a:r>
              <a:rPr lang="en" sz="2000" b="1" dirty="0" smtClean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)</a:t>
            </a:r>
            <a:endParaRPr lang="en" sz="2000" b="1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en" sz="2000" b="1" u="sng" dirty="0" smtClean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 smtClean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Staff’s </a:t>
            </a:r>
            <a:r>
              <a:rPr lang="en" sz="20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Job:</a:t>
            </a:r>
            <a:r>
              <a:rPr lang="en" sz="20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To fill out slips and give to students who are demonstrating characteristics from the PRIDE acronym (Perseverance, respect, integrity, determination, and empathy)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050" b="1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Student’s Job:</a:t>
            </a:r>
            <a:r>
              <a:rPr lang="en" sz="20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Bring them to the office and drop them in the boxes (5/6th or 7/8th) and </a:t>
            </a:r>
            <a:r>
              <a:rPr lang="en" sz="2000" b="1" i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take a copy home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050" b="1" i="1" u="sng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Reward: </a:t>
            </a:r>
            <a:r>
              <a:rPr lang="en" sz="20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Drawing will take place @ assemblies bi-weekly/trojan button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(2 from each grade band/box) </a:t>
            </a:r>
            <a:endParaRPr lang="en" sz="2000" b="1" u="sng" dirty="0" smtClean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050" b="1" u="sng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Who is responsible: </a:t>
            </a:r>
            <a:r>
              <a:rPr lang="en" sz="20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5th- 8th grade leadership &amp; PBIS Team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b="1" dirty="0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11700" y="83166"/>
            <a:ext cx="8520600" cy="84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u="sng" dirty="0">
                <a:highlight>
                  <a:srgbClr val="FFFF00"/>
                </a:highlight>
                <a:latin typeface="Bodoni" panose="020B0604020202020204" charset="0"/>
              </a:rPr>
              <a:t>L</a:t>
            </a:r>
            <a:r>
              <a:rPr lang="en" sz="4800" u="sng" dirty="0" smtClean="0">
                <a:highlight>
                  <a:srgbClr val="FFFF00"/>
                </a:highlight>
                <a:latin typeface="Bodoni" panose="020B0604020202020204" charset="0"/>
              </a:rPr>
              <a:t>evel Three </a:t>
            </a:r>
            <a:r>
              <a:rPr lang="en" sz="4800" u="sng" dirty="0" smtClean="0">
                <a:highlight>
                  <a:srgbClr val="FFFF00"/>
                </a:highlight>
                <a:latin typeface="Bodoni" panose="020B0604020202020204" charset="0"/>
              </a:rPr>
              <a:t>R</a:t>
            </a:r>
            <a:r>
              <a:rPr lang="en" sz="4800" u="sng" dirty="0" smtClean="0">
                <a:highlight>
                  <a:srgbClr val="FFFF00"/>
                </a:highlight>
                <a:latin typeface="Bodoni" panose="020B0604020202020204" charset="0"/>
              </a:rPr>
              <a:t>ewards: </a:t>
            </a:r>
            <a:r>
              <a:rPr lang="en" sz="4800" u="sng" dirty="0">
                <a:highlight>
                  <a:srgbClr val="FFFF00"/>
                </a:highlight>
                <a:latin typeface="Bodoni" panose="020B0604020202020204" charset="0"/>
              </a:rPr>
              <a:t>Monthly 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11700" y="1196589"/>
            <a:ext cx="8520600" cy="5349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000000"/>
                </a:solidFill>
                <a:highlight>
                  <a:srgbClr val="00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What:</a:t>
            </a:r>
            <a:r>
              <a:rPr lang="en" sz="2400" b="1" dirty="0">
                <a:solidFill>
                  <a:srgbClr val="000000"/>
                </a:solidFill>
                <a:highlight>
                  <a:srgbClr val="00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Student Of The Month </a:t>
            </a:r>
          </a:p>
          <a:p>
            <a:pPr lvl="0" rtl="0">
              <a:spcBef>
                <a:spcPts val="0"/>
              </a:spcBef>
              <a:buNone/>
            </a:pPr>
            <a:endParaRPr sz="1050" b="1" dirty="0">
              <a:solidFill>
                <a:srgbClr val="000000"/>
              </a:solidFill>
              <a:highlight>
                <a:srgbClr val="00FF00"/>
              </a:highlight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Staffs Job:</a:t>
            </a:r>
            <a:r>
              <a:rPr lang="en" sz="24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Nominate students who are showing growth in your classrooms, academics, or behavior</a:t>
            </a:r>
          </a:p>
          <a:p>
            <a:pPr lvl="0" rtl="0">
              <a:spcBef>
                <a:spcPts val="0"/>
              </a:spcBef>
              <a:buNone/>
            </a:pPr>
            <a:endParaRPr sz="1050" b="1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Reward: </a:t>
            </a:r>
            <a:r>
              <a:rPr lang="en" sz="24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Certificate, pin, assembly recognition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(Once the pins have run out we will begin handing out t-shirts that say “Trojan Pride”) </a:t>
            </a:r>
          </a:p>
          <a:p>
            <a:pPr lvl="0" rtl="0">
              <a:spcBef>
                <a:spcPts val="0"/>
              </a:spcBef>
              <a:buNone/>
            </a:pPr>
            <a:endParaRPr sz="1050" b="1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Who is responsible:</a:t>
            </a:r>
            <a:r>
              <a:rPr lang="en" sz="2400" b="1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PBIS TEAM </a:t>
            </a:r>
          </a:p>
          <a:p>
            <a:pPr lvl="0" rtl="0">
              <a:spcBef>
                <a:spcPts val="0"/>
              </a:spcBef>
              <a:buNone/>
            </a:pPr>
            <a:endParaRPr sz="20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 u="sng">
                <a:highlight>
                  <a:srgbClr val="FFFFFF"/>
                </a:highlight>
                <a:latin typeface="Bodoni"/>
                <a:ea typeface="Bodoni"/>
                <a:cs typeface="Bodoni"/>
                <a:sym typeface="Bodoni"/>
              </a:rPr>
              <a:t>Fresh Start @ WMS 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525" y="1589049"/>
            <a:ext cx="2736774" cy="345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587" y="2761016"/>
            <a:ext cx="2843912" cy="349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536625"/>
            <a:ext cx="2843924" cy="28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074" y="4560299"/>
            <a:ext cx="1858125" cy="16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1">
            <a:off x="6892898" y="5121607"/>
            <a:ext cx="2042200" cy="153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398">
            <a:off x="3209694" y="1529954"/>
            <a:ext cx="2808261" cy="132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0" y="-35850"/>
            <a:ext cx="9144000" cy="87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F</a:t>
            </a:r>
            <a:r>
              <a:rPr lang="en" sz="6000" u="sng" dirty="0" smtClean="0">
                <a:highlight>
                  <a:srgbClr val="FFFF00"/>
                </a:highlight>
                <a:latin typeface="Bodoni" panose="020B0604020202020204" charset="0"/>
              </a:rPr>
              <a:t>resh </a:t>
            </a: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S</a:t>
            </a:r>
            <a:r>
              <a:rPr lang="en" sz="6000" u="sng" dirty="0" smtClean="0">
                <a:highlight>
                  <a:srgbClr val="FFFF00"/>
                </a:highlight>
                <a:latin typeface="Bodoni" panose="020B0604020202020204" charset="0"/>
              </a:rPr>
              <a:t>tart </a:t>
            </a: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: How </a:t>
            </a: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w</a:t>
            </a:r>
            <a:r>
              <a:rPr lang="en" sz="6000" u="sng" dirty="0" smtClean="0">
                <a:highlight>
                  <a:srgbClr val="FFFF00"/>
                </a:highlight>
                <a:latin typeface="Bodoni" panose="020B0604020202020204" charset="0"/>
              </a:rPr>
              <a:t>e </a:t>
            </a: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d</a:t>
            </a:r>
            <a:r>
              <a:rPr lang="en" sz="6000" u="sng" dirty="0" smtClean="0">
                <a:highlight>
                  <a:srgbClr val="FFFF00"/>
                </a:highlight>
                <a:latin typeface="Bodoni" panose="020B0604020202020204" charset="0"/>
              </a:rPr>
              <a:t>o </a:t>
            </a: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i</a:t>
            </a:r>
            <a:r>
              <a:rPr lang="en" sz="6000" u="sng" dirty="0" smtClean="0">
                <a:highlight>
                  <a:srgbClr val="FFFF00"/>
                </a:highlight>
                <a:latin typeface="Bodoni" panose="020B0604020202020204" charset="0"/>
              </a:rPr>
              <a:t>t</a:t>
            </a:r>
            <a:endParaRPr lang="en" sz="6000" u="sng" dirty="0">
              <a:highlight>
                <a:srgbClr val="FFFF00"/>
              </a:highlight>
              <a:latin typeface="Bodoni" panose="020B0604020202020204" charset="0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11700" y="1227925"/>
            <a:ext cx="8520600" cy="562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u="sng" dirty="0">
                <a:solidFill>
                  <a:srgbClr val="000000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After observing student concerns...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*Teacher opens </a:t>
            </a:r>
            <a:r>
              <a:rPr lang="en" sz="3000" b="1" i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GIT-BIT</a:t>
            </a:r>
            <a:r>
              <a:rPr lang="en" sz="30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in the </a:t>
            </a:r>
            <a:r>
              <a:rPr lang="en" sz="3000" b="1" i="1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SIPS System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*Teacher completes Fresh Start referral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*Team Reviews and recommends….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1. Approval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2. Non-Approval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3. Parent Refusal 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311700" y="71300"/>
            <a:ext cx="8520600" cy="87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F</a:t>
            </a:r>
            <a:r>
              <a:rPr lang="en" sz="6000" u="sng" dirty="0" smtClean="0">
                <a:highlight>
                  <a:srgbClr val="FFFF00"/>
                </a:highlight>
                <a:latin typeface="Bodoni" panose="020B0604020202020204" charset="0"/>
              </a:rPr>
              <a:t>resh </a:t>
            </a: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S</a:t>
            </a:r>
            <a:r>
              <a:rPr lang="en" sz="6000" u="sng" dirty="0" smtClean="0">
                <a:highlight>
                  <a:srgbClr val="FFFF00"/>
                </a:highlight>
                <a:latin typeface="Bodoni" panose="020B0604020202020204" charset="0"/>
              </a:rPr>
              <a:t>tart</a:t>
            </a: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: Why </a:t>
            </a: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w</a:t>
            </a:r>
            <a:r>
              <a:rPr lang="en" sz="6000" u="sng" dirty="0" smtClean="0">
                <a:highlight>
                  <a:srgbClr val="FFFF00"/>
                </a:highlight>
                <a:latin typeface="Bodoni" panose="020B0604020202020204" charset="0"/>
              </a:rPr>
              <a:t>e </a:t>
            </a:r>
            <a:r>
              <a:rPr lang="en" sz="6000" u="sng" dirty="0">
                <a:highlight>
                  <a:srgbClr val="FFFF00"/>
                </a:highlight>
                <a:latin typeface="Bodoni" panose="020B0604020202020204" charset="0"/>
              </a:rPr>
              <a:t>do it 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311700" y="1154243"/>
            <a:ext cx="8520600" cy="57033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To improve student accountability &amp; structure 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Improve student behavior &amp; academics 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Provide feedback and adult support on a daily basis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Improve and establish daily home/school communication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Improve student organization &amp; motivation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Helps students to self-monitor 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Internalizes success &amp; accomplishment of set goals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Get students involved &amp; excited about the program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Helps teach responsible behaviors &amp; habits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311700" y="71300"/>
            <a:ext cx="8520600" cy="87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400" u="sng" dirty="0">
                <a:highlight>
                  <a:srgbClr val="FFFF00"/>
                </a:highlight>
                <a:latin typeface="Bodoni" panose="020B0604020202020204" charset="0"/>
              </a:rPr>
              <a:t>F</a:t>
            </a:r>
            <a:r>
              <a:rPr lang="en" sz="5400" u="sng" dirty="0" smtClean="0">
                <a:highlight>
                  <a:srgbClr val="FFFF00"/>
                </a:highlight>
                <a:latin typeface="Bodoni" panose="020B0604020202020204" charset="0"/>
              </a:rPr>
              <a:t>resh </a:t>
            </a:r>
            <a:r>
              <a:rPr lang="en" sz="5400" u="sng" dirty="0">
                <a:highlight>
                  <a:srgbClr val="FFFF00"/>
                </a:highlight>
                <a:latin typeface="Bodoni" panose="020B0604020202020204" charset="0"/>
              </a:rPr>
              <a:t>S</a:t>
            </a:r>
            <a:r>
              <a:rPr lang="en" sz="5400" u="sng" dirty="0" smtClean="0">
                <a:highlight>
                  <a:srgbClr val="FFFF00"/>
                </a:highlight>
                <a:latin typeface="Bodoni" panose="020B0604020202020204" charset="0"/>
              </a:rPr>
              <a:t>tart</a:t>
            </a:r>
            <a:r>
              <a:rPr lang="en" sz="5400" u="sng" dirty="0">
                <a:highlight>
                  <a:srgbClr val="FFFF00"/>
                </a:highlight>
                <a:latin typeface="Bodoni" panose="020B0604020202020204" charset="0"/>
              </a:rPr>
              <a:t>: When we do it 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11700" y="1184223"/>
            <a:ext cx="8520600" cy="56734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800" u="sng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For a student who responds well to, or seeks, adult attention and </a:t>
            </a:r>
            <a:r>
              <a:rPr lang="en" sz="2800" u="sng" dirty="0">
                <a:solidFill>
                  <a:srgbClr val="000000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(one or more of the following)....</a:t>
            </a:r>
          </a:p>
          <a:p>
            <a:pPr marL="533400" lvl="0" indent="-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Has failed to respond to other interventions </a:t>
            </a:r>
          </a:p>
          <a:p>
            <a:pPr marL="533400" lvl="0" indent="-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Is not participating, being involved or taking part </a:t>
            </a:r>
            <a:r>
              <a:rPr lang="en" sz="2800" dirty="0" smtClean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in the </a:t>
            </a:r>
            <a:r>
              <a:rPr lang="en" sz="28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learning process</a:t>
            </a:r>
          </a:p>
          <a:p>
            <a:pPr marL="533400" lvl="0" indent="-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Has emotional issues, exhibiting behavioral problems, and/or demonstrates low motivation and effort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11700" y="296151"/>
            <a:ext cx="8520600" cy="13071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800" u="sng" dirty="0">
                <a:highlight>
                  <a:srgbClr val="FFFF00"/>
                </a:highlight>
                <a:latin typeface="Bodoni" panose="020B0604020202020204" charset="0"/>
              </a:rPr>
              <a:t>F</a:t>
            </a:r>
            <a:r>
              <a:rPr lang="en" sz="3800" u="sng" dirty="0" smtClean="0">
                <a:highlight>
                  <a:srgbClr val="FFFF00"/>
                </a:highlight>
                <a:latin typeface="Bodoni" panose="020B0604020202020204" charset="0"/>
              </a:rPr>
              <a:t>resh </a:t>
            </a:r>
            <a:r>
              <a:rPr lang="en" sz="3800" u="sng" dirty="0">
                <a:highlight>
                  <a:srgbClr val="FFFF00"/>
                </a:highlight>
                <a:latin typeface="Bodoni" panose="020B0604020202020204" charset="0"/>
              </a:rPr>
              <a:t>S</a:t>
            </a:r>
            <a:r>
              <a:rPr lang="en" sz="3800" u="sng" dirty="0" smtClean="0">
                <a:highlight>
                  <a:srgbClr val="FFFF00"/>
                </a:highlight>
                <a:latin typeface="Bodoni" panose="020B0604020202020204" charset="0"/>
              </a:rPr>
              <a:t>tart</a:t>
            </a:r>
            <a:r>
              <a:rPr lang="en" sz="3800" u="sng" dirty="0">
                <a:highlight>
                  <a:srgbClr val="FFFF00"/>
                </a:highlight>
                <a:latin typeface="Bodoni" panose="020B0604020202020204" charset="0"/>
              </a:rPr>
              <a:t>: W</a:t>
            </a:r>
            <a:r>
              <a:rPr lang="en" sz="3800" u="sng" dirty="0" smtClean="0">
                <a:highlight>
                  <a:srgbClr val="FFFF00"/>
                </a:highlight>
                <a:latin typeface="Bodoni" panose="020B0604020202020204" charset="0"/>
              </a:rPr>
              <a:t>hat </a:t>
            </a:r>
            <a:r>
              <a:rPr lang="en" sz="3800" u="sng" dirty="0">
                <a:highlight>
                  <a:srgbClr val="FFFF00"/>
                </a:highlight>
                <a:latin typeface="Bodoni" panose="020B0604020202020204" charset="0"/>
              </a:rPr>
              <a:t>does support look like  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11700" y="1124262"/>
            <a:ext cx="8520600" cy="57333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Daily check in/out with a Fresh Start Staff Member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Organizational Skills/Homework Checks 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Goals set for daily classrooms behaviors and/or routines 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Accountability for students 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Connections made with a Fresh Start Staff Member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Think Tank Resets/Intervention 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Observations in classrooms done by Fresh Start Staff 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Communication with Teachers and Fresh Start Staff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2200" dirty="0">
                <a:solidFill>
                  <a:srgbClr val="000000"/>
                </a:solidFill>
                <a:latin typeface="Bodoni" panose="020B0604020202020204" charset="0"/>
                <a:ea typeface="Comic Sans MS"/>
                <a:cs typeface="Comic Sans MS"/>
                <a:sym typeface="Comic Sans MS"/>
              </a:rPr>
              <a:t>Communication with Parents/Guardians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2291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u="sng" dirty="0">
                <a:latin typeface="Bodoni" panose="020B0604020202020204" charset="0"/>
              </a:rPr>
              <a:t>Think </a:t>
            </a:r>
            <a:r>
              <a:rPr lang="en" sz="7200" u="sng" dirty="0" smtClean="0">
                <a:latin typeface="Bodoni" panose="020B0604020202020204" charset="0"/>
              </a:rPr>
              <a:t>Tank </a:t>
            </a:r>
            <a:endParaRPr lang="en" sz="7200" u="sng" dirty="0">
              <a:latin typeface="Bodoni" panose="020B0604020202020204" charset="0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311700" y="1229193"/>
            <a:ext cx="8520600" cy="52136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222222"/>
                </a:solidFill>
                <a:highlight>
                  <a:srgbClr val="FF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Think Tank is FOR…….</a:t>
            </a:r>
          </a:p>
          <a:p>
            <a:pPr marL="457200" lvl="0" indent="-368300" rtl="0">
              <a:spcBef>
                <a:spcPts val="0"/>
              </a:spcBef>
              <a:buClr>
                <a:srgbClr val="222222"/>
              </a:buClr>
              <a:buSzPct val="100000"/>
              <a:buFont typeface="Comic Sans MS"/>
              <a:buAutoNum type="arabicPeriod"/>
            </a:pP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Resolution room to </a:t>
            </a:r>
            <a:r>
              <a:rPr lang="en" sz="2400" b="1" i="1" u="sng" dirty="0">
                <a:solidFill>
                  <a:srgbClr val="222222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re-teach expectations and </a:t>
            </a:r>
            <a:r>
              <a:rPr lang="en" sz="2400" b="1" i="1" u="sng" dirty="0" smtClean="0">
                <a:solidFill>
                  <a:srgbClr val="222222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behaviors</a:t>
            </a:r>
            <a:endParaRPr lang="en" sz="2400" b="1" i="1" u="sng" dirty="0">
              <a:solidFill>
                <a:srgbClr val="222222"/>
              </a:solidFill>
              <a:highlight>
                <a:srgbClr val="FFFFFF"/>
              </a:highlight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marL="457200" lvl="0" indent="-368300" rtl="0">
              <a:spcBef>
                <a:spcPts val="0"/>
              </a:spcBef>
              <a:buClr>
                <a:srgbClr val="222222"/>
              </a:buClr>
              <a:buSzPct val="100000"/>
              <a:buFont typeface="Comic Sans MS"/>
              <a:buAutoNum type="arabicPeriod"/>
            </a:pPr>
            <a:r>
              <a:rPr lang="en" sz="2400" dirty="0" smtClean="0">
                <a:solidFill>
                  <a:srgbClr val="222222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A </a:t>
            </a: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place for Fresh Start Students to have a “BREAK” and “Reset” </a:t>
            </a:r>
          </a:p>
          <a:p>
            <a:pPr marL="88900" lvl="0" rtl="0">
              <a:spcBef>
                <a:spcPts val="0"/>
              </a:spcBef>
              <a:buClr>
                <a:srgbClr val="222222"/>
              </a:buClr>
              <a:buSzPct val="100000"/>
            </a:pPr>
            <a:endParaRPr sz="2400" b="1" u="sng" dirty="0">
              <a:solidFill>
                <a:srgbClr val="222222"/>
              </a:solidFill>
              <a:highlight>
                <a:srgbClr val="00FF00"/>
              </a:highlight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222222"/>
                </a:solidFill>
                <a:highlight>
                  <a:srgbClr val="00FF00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Think Tank is NOT…..</a:t>
            </a:r>
          </a:p>
          <a:p>
            <a:pPr marL="457200" lvl="0" indent="-368300" rtl="0">
              <a:spcBef>
                <a:spcPts val="0"/>
              </a:spcBef>
              <a:buClr>
                <a:srgbClr val="222222"/>
              </a:buClr>
              <a:buSzPct val="100000"/>
              <a:buFont typeface="Comic Sans MS"/>
              <a:buAutoNum type="arabicPeriod"/>
            </a:pPr>
            <a:r>
              <a:rPr lang="en" sz="2400" dirty="0" smtClean="0">
                <a:solidFill>
                  <a:srgbClr val="222222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Not a place for punishment </a:t>
            </a:r>
          </a:p>
          <a:p>
            <a:pPr marL="457200" lvl="0" indent="-368300" rtl="0">
              <a:spcBef>
                <a:spcPts val="0"/>
              </a:spcBef>
              <a:buClr>
                <a:srgbClr val="222222"/>
              </a:buClr>
              <a:buSzPct val="100000"/>
              <a:buFont typeface="Comic Sans MS"/>
              <a:buAutoNum type="arabicPeriod"/>
            </a:pPr>
            <a:r>
              <a:rPr lang="en" sz="2400" dirty="0" smtClean="0">
                <a:solidFill>
                  <a:srgbClr val="222222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Not a </a:t>
            </a: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place to send a student you need out of your classroom for an extended amount of time 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rgbClr val="000000"/>
              </a:solidFill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57187" y="562570"/>
            <a:ext cx="84297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>
                <a:solidFill>
                  <a:srgbClr val="578C2E"/>
                </a:solidFill>
              </a:rPr>
              <a:t>Standards Implementation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0" y="1848450"/>
            <a:ext cx="4358100" cy="428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700"/>
              </a:spcBef>
              <a:spcAft>
                <a:spcPts val="1600"/>
              </a:spcAft>
              <a:buClr>
                <a:srgbClr val="929292"/>
              </a:buClr>
              <a:buSzPct val="100000"/>
              <a:buFont typeface="Proxima Nova"/>
            </a:pPr>
            <a:r>
              <a:rPr lang="en" sz="1800" dirty="0" smtClean="0"/>
              <a:t>Washington State Learning Standards</a:t>
            </a:r>
            <a:endParaRPr lang="en" sz="1800" dirty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dirty="0"/>
              <a:t>Next Generation Science Standards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dirty="0"/>
              <a:t>Professional Development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dirty="0" smtClean="0"/>
              <a:t>English, </a:t>
            </a:r>
            <a:r>
              <a:rPr lang="en" sz="1800" dirty="0"/>
              <a:t>Math, Science, Tech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dirty="0"/>
              <a:t>Master </a:t>
            </a:r>
            <a:r>
              <a:rPr lang="en" sz="1800" dirty="0" smtClean="0"/>
              <a:t>Schedule of classes</a:t>
            </a:r>
            <a:endParaRPr lang="en" sz="1800" dirty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dirty="0"/>
              <a:t>Collaboration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 dirty="0"/>
              <a:t>Chrome Carts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200" y="1567100"/>
            <a:ext cx="4848799" cy="48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57187" y="562570"/>
            <a:ext cx="8429700" cy="85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sz="6000" b="1" u="sng" dirty="0">
                <a:solidFill>
                  <a:srgbClr val="578C2E"/>
                </a:solidFill>
              </a:rPr>
              <a:t>School Goal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51200" y="1419975"/>
            <a:ext cx="8656500" cy="183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1700"/>
              </a:spcBef>
              <a:buNone/>
            </a:pPr>
            <a:r>
              <a:rPr lang="en" sz="2200" b="1" dirty="0"/>
              <a:t>By June 10, 2016, using 2015 Smarter Balanced Assessment scores as a baseline, at least 20% more WMS students will achieve proficiency or better on each of the Smarter Balanced Assessments.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74" y="3381425"/>
            <a:ext cx="2956025" cy="29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387" y="3381425"/>
            <a:ext cx="3020124" cy="302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2747613_1562428374085866_494230851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83" y="3381425"/>
            <a:ext cx="2931941" cy="293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357187" y="562570"/>
            <a:ext cx="84297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>
                <a:solidFill>
                  <a:srgbClr val="578C2E"/>
                </a:solidFill>
              </a:rPr>
              <a:t>Pro Growth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97" y="1552650"/>
            <a:ext cx="4289400" cy="52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776" y="1547700"/>
            <a:ext cx="3958125" cy="524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357187" y="562570"/>
            <a:ext cx="84297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u="sng" dirty="0">
                <a:solidFill>
                  <a:srgbClr val="578C2E"/>
                </a:solidFill>
              </a:rPr>
              <a:t>State Testing @ WMS 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269822" y="2893101"/>
            <a:ext cx="8874177" cy="176883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sng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b="1" i="1" u="sng" dirty="0" smtClean="0">
              <a:latin typeface="Bodoni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b="1" i="1" u="sng" dirty="0">
              <a:latin typeface="Bodoni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u="sng" dirty="0" smtClean="0">
                <a:latin typeface="Bodoni" panose="020B0604020202020204" charset="0"/>
              </a:rPr>
              <a:t>Staff </a:t>
            </a:r>
            <a:r>
              <a:rPr lang="en" sz="2400" b="1" i="1" u="sng" dirty="0">
                <a:latin typeface="Bodoni" panose="020B0604020202020204" charset="0"/>
              </a:rPr>
              <a:t>Training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>
                <a:latin typeface="Bodoni" panose="020B0604020202020204" charset="0"/>
              </a:rPr>
              <a:t>Staff Members took the online certification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>
                <a:latin typeface="Bodoni" panose="020B0604020202020204" charset="0"/>
              </a:rPr>
              <a:t>On-going Training during the Interim Assessments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>
                <a:latin typeface="Bodoni" panose="020B0604020202020204" charset="0"/>
              </a:rPr>
              <a:t>Collaboration </a:t>
            </a:r>
            <a:endParaRPr lang="en" sz="2400" dirty="0" smtClean="0">
              <a:latin typeface="Bodoni" panose="020B0604020202020204" charset="0"/>
            </a:endParaRPr>
          </a:p>
          <a:p>
            <a:pPr marL="1143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" sz="2400" dirty="0">
              <a:latin typeface="Bodoni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u="sng" dirty="0">
                <a:latin typeface="Bodoni" panose="020B0604020202020204" charset="0"/>
              </a:rPr>
              <a:t>State Assessment Requirements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>
                <a:latin typeface="Bodoni" panose="020B0604020202020204" charset="0"/>
              </a:rPr>
              <a:t>5th, 6th, 7th, &amp; 8th Grade SBA ELA &amp; Math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>
                <a:latin typeface="Bodoni" panose="020B0604020202020204" charset="0"/>
              </a:rPr>
              <a:t>5th &amp; 8th MSP Science 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b="1" i="1" u="sng" dirty="0">
                <a:highlight>
                  <a:srgbClr val="FFFF00"/>
                </a:highlight>
                <a:latin typeface="Bodoni" panose="020B0604020202020204" charset="0"/>
              </a:rPr>
              <a:t>ALL STUDENTS AT WMS </a:t>
            </a:r>
            <a:endParaRPr lang="en" sz="2400" b="1" i="1" u="sng" dirty="0" smtClean="0">
              <a:highlight>
                <a:srgbClr val="FFFF00"/>
              </a:highlight>
              <a:latin typeface="Bodoni" panose="020B0604020202020204" charset="0"/>
            </a:endParaRPr>
          </a:p>
          <a:p>
            <a:pPr marL="57150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" sz="2400" b="1" i="1" u="sng" dirty="0">
              <a:highlight>
                <a:srgbClr val="FFFF00"/>
              </a:highlight>
              <a:latin typeface="Bodoni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u="sng" dirty="0">
                <a:latin typeface="Bodoni" panose="020B0604020202020204" charset="0"/>
              </a:rPr>
              <a:t>Interim </a:t>
            </a:r>
            <a:r>
              <a:rPr lang="en" sz="2400" b="1" u="sng" dirty="0">
                <a:latin typeface="Bodoni" panose="020B0604020202020204" charset="0"/>
              </a:rPr>
              <a:t>Practice now and why</a:t>
            </a:r>
            <a:r>
              <a:rPr lang="en" sz="2400" b="1" u="sng" dirty="0" smtClean="0">
                <a:latin typeface="Bodoni" panose="020B0604020202020204" charset="0"/>
              </a:rPr>
              <a:t>?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 smtClean="0">
                <a:latin typeface="Bodoni" panose="020B0604020202020204" charset="0"/>
              </a:rPr>
              <a:t>Feedback to the Staff &amp; Students (Next Steps)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 smtClean="0">
                <a:latin typeface="Bodoni" panose="020B0604020202020204" charset="0"/>
              </a:rPr>
              <a:t>Schedule</a:t>
            </a:r>
            <a:r>
              <a:rPr lang="en" sz="2400" dirty="0">
                <a:latin typeface="Bodoni" panose="020B0604020202020204" charset="0"/>
              </a:rPr>
              <a:t>: Least impact on classroom instruciton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>
                <a:latin typeface="Bodoni" panose="020B0604020202020204" charset="0"/>
              </a:rPr>
              <a:t>Format of </a:t>
            </a:r>
            <a:r>
              <a:rPr lang="en" sz="2400" dirty="0" smtClean="0">
                <a:latin typeface="Bodoni" panose="020B0604020202020204" charset="0"/>
              </a:rPr>
              <a:t>Questions, Keyboarding, and Maniopulatives </a:t>
            </a:r>
            <a:endParaRPr lang="en" sz="2400" dirty="0">
              <a:latin typeface="Bodoni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357187" y="562570"/>
            <a:ext cx="84297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>
                <a:solidFill>
                  <a:srgbClr val="578C2E"/>
                </a:solidFill>
              </a:rPr>
              <a:t>Student Achievement Data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-2250" y="1848450"/>
            <a:ext cx="4148400" cy="428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 dirty="0"/>
              <a:t>WMS Extension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 dirty="0"/>
              <a:t>Students placed based on assessment data and teacher input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 dirty="0"/>
              <a:t>Data analysis team</a:t>
            </a:r>
          </a:p>
        </p:txBody>
      </p:sp>
      <p:pic>
        <p:nvPicPr>
          <p:cNvPr id="1026" name="Picture 2" descr="https://lh5.googleusercontent.com/XxnqwSbaA6A5_c3eaH_3vCazVwqVUikbaI15nvMMP2IP8j8cvi7gPKXyLhCKh4Yj91l8pjH63U1sCbBs4dTYtsBbAJnxthZu7LAS5vvKpqtCLnb-q5UWAIFDu6LY1WablvOW8_yKe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50" y="1738859"/>
            <a:ext cx="4819713" cy="49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4294967295"/>
          </p:nvPr>
        </p:nvSpPr>
        <p:spPr>
          <a:xfrm>
            <a:off x="424375" y="1468400"/>
            <a:ext cx="8520600" cy="318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Percentage of 5-8 grade students at or above standard on the state assessment in 2014-15: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title" idx="4294967295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WSD State Assessment Achievement Data</a:t>
            </a:r>
          </a:p>
        </p:txBody>
      </p:sp>
      <p:graphicFrame>
        <p:nvGraphicFramePr>
          <p:cNvPr id="382" name="Shape 382"/>
          <p:cNvGraphicFramePr/>
          <p:nvPr>
            <p:extLst>
              <p:ext uri="{D42A27DB-BD31-4B8C-83A1-F6EECF244321}">
                <p14:modId xmlns:p14="http://schemas.microsoft.com/office/powerpoint/2010/main" val="6658546"/>
              </p:ext>
            </p:extLst>
          </p:nvPr>
        </p:nvGraphicFramePr>
        <p:xfrm>
          <a:off x="111211" y="2413000"/>
          <a:ext cx="8940115" cy="1600080"/>
        </p:xfrm>
        <a:graphic>
          <a:graphicData uri="http://schemas.openxmlformats.org/drawingml/2006/table">
            <a:tbl>
              <a:tblPr>
                <a:noFill/>
                <a:tableStyleId>{5B6E7E4C-3830-400F-AF69-BAB5A6097C93}</a:tableStyleId>
              </a:tblPr>
              <a:tblGrid>
                <a:gridCol w="1788023"/>
                <a:gridCol w="1788023"/>
                <a:gridCol w="1788023"/>
                <a:gridCol w="1788023"/>
                <a:gridCol w="1788023"/>
              </a:tblGrid>
              <a:tr h="508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/>
                        <a:t>SBAC 2014-15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 b="1" dirty="0"/>
                        <a:t>5th</a:t>
                      </a:r>
                    </a:p>
                  </a:txBody>
                  <a:tcPr marL="91425" marR="91425" marT="121900" marB="1219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 b="1" dirty="0"/>
                        <a:t>6th</a:t>
                      </a:r>
                    </a:p>
                  </a:txBody>
                  <a:tcPr marL="91425" marR="91425" marT="121900" marB="1219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 b="1" dirty="0"/>
                        <a:t>7th</a:t>
                      </a:r>
                    </a:p>
                  </a:txBody>
                  <a:tcPr marL="91425" marR="91425" marT="121900" marB="1219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 b="1" dirty="0"/>
                        <a:t>8th</a:t>
                      </a:r>
                    </a:p>
                  </a:txBody>
                  <a:tcPr marL="91425" marR="91425" marT="121900" marB="121900">
                    <a:solidFill>
                      <a:srgbClr val="6AA84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 b="1"/>
                        <a:t>ELA</a:t>
                      </a:r>
                    </a:p>
                  </a:txBody>
                  <a:tcPr marL="91425" marR="91425" marT="121900" marB="1219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46.6%</a:t>
                      </a:r>
                    </a:p>
                  </a:txBody>
                  <a:tcPr marL="91425" marR="91425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49.7%</a:t>
                      </a:r>
                    </a:p>
                  </a:txBody>
                  <a:tcPr marL="91425" marR="91425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63.5%</a:t>
                      </a:r>
                    </a:p>
                  </a:txBody>
                  <a:tcPr marL="91425" marR="91425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55.5%</a:t>
                      </a:r>
                    </a:p>
                  </a:txBody>
                  <a:tcPr marL="91425" marR="91425" marT="121900" marB="121900">
                    <a:solidFill>
                      <a:srgbClr val="D9EAD3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 b="1"/>
                        <a:t>Math</a:t>
                      </a:r>
                    </a:p>
                  </a:txBody>
                  <a:tcPr marL="91425" marR="91425" marT="121900" marB="1219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52.5%</a:t>
                      </a:r>
                    </a:p>
                  </a:txBody>
                  <a:tcPr marL="91425" marR="91425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42.6%</a:t>
                      </a:r>
                    </a:p>
                  </a:txBody>
                  <a:tcPr marL="91425" marR="91425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56.2%</a:t>
                      </a:r>
                    </a:p>
                  </a:txBody>
                  <a:tcPr marL="91425" marR="91425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 dirty="0"/>
                        <a:t>46.9%</a:t>
                      </a:r>
                    </a:p>
                  </a:txBody>
                  <a:tcPr marL="91425" marR="91425" marT="121900" marB="121900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33021" y="4997848"/>
            <a:ext cx="7121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By June 10, 2016, using 2015 Smarter Balanced Assessment scores as a baseline, at least 20% more WMS students will achieve proficiency or better on each of the Smarter Balanced Assessments.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31" y="4221399"/>
            <a:ext cx="5713674" cy="10914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279684" y="224853"/>
            <a:ext cx="8429700" cy="569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u="sng" dirty="0">
                <a:solidFill>
                  <a:srgbClr val="578C2E"/>
                </a:solidFill>
              </a:rPr>
              <a:t>Student Involvment @ WMS 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357199" y="794478"/>
            <a:ext cx="8352185" cy="60635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u="sng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Sports for 7</a:t>
            </a:r>
            <a:r>
              <a:rPr lang="en" sz="1800" b="1" u="sng" baseline="300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</a:t>
            </a:r>
            <a:r>
              <a:rPr lang="en" sz="1800" b="1" u="sng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/8</a:t>
            </a:r>
            <a:r>
              <a:rPr lang="en" sz="1800" b="1" u="sng" baseline="300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</a:t>
            </a:r>
            <a:r>
              <a:rPr lang="en" sz="1800" b="1" u="sng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Grade Students </a:t>
            </a:r>
            <a:endParaRPr lang="en" sz="1800" b="1" u="sng" dirty="0">
              <a:latin typeface="Bodoni" panose="020B0604020202020204" charset="0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SzPct val="100000"/>
              <a:buFont typeface="Comic Sans MS"/>
            </a:pPr>
            <a:r>
              <a:rPr lang="en" sz="1800" dirty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Football, Cross Country, Volleyball, Basketball, Wrestling, Knowledge Bowl, Golf, &amp; Track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u="sng" dirty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Activities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SzPct val="100000"/>
              <a:buFont typeface="Comic Sans MS"/>
            </a:pPr>
            <a:r>
              <a:rPr lang="en" sz="18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5-8</a:t>
            </a:r>
            <a:r>
              <a:rPr lang="en" sz="1800" baseline="300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</a:t>
            </a:r>
            <a:r>
              <a:rPr lang="en" sz="18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Grade Leadership, 7</a:t>
            </a:r>
            <a:r>
              <a:rPr lang="en" sz="1800" baseline="300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</a:t>
            </a:r>
            <a:r>
              <a:rPr lang="en" sz="18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/8</a:t>
            </a:r>
            <a:r>
              <a:rPr lang="en" sz="1800" baseline="300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</a:t>
            </a:r>
            <a:r>
              <a:rPr lang="en" sz="18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Jr. </a:t>
            </a:r>
            <a:r>
              <a:rPr lang="en" sz="1800" dirty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Honor Society, </a:t>
            </a:r>
            <a:r>
              <a:rPr lang="en" sz="18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5/6</a:t>
            </a:r>
            <a:r>
              <a:rPr lang="en" sz="1800" baseline="300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</a:t>
            </a:r>
            <a:r>
              <a:rPr lang="en" sz="18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 Drawing </a:t>
            </a:r>
            <a:r>
              <a:rPr lang="en" sz="1800" dirty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Club, 8th Grade Girls Trip, Grade Level Field Trips, 5/6th Movie Nights, 7/8th Dances, ASB, Chorus, Band, 5th Grade Wax </a:t>
            </a:r>
            <a:r>
              <a:rPr lang="en" sz="18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Museum </a:t>
            </a:r>
            <a:r>
              <a:rPr lang="en" sz="1800" dirty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&amp; Talent Show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u="sng" dirty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Science &amp; Math Extension Nights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SzPct val="100000"/>
              <a:buFont typeface="Comic Sans MS"/>
            </a:pPr>
            <a:r>
              <a:rPr lang="en" sz="1800" dirty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6th </a:t>
            </a:r>
            <a:r>
              <a:rPr lang="en" sz="1800" dirty="0" smtClean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Grade Science Fair and Math Extension Night: How </a:t>
            </a:r>
            <a:r>
              <a:rPr lang="en" sz="1800" dirty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Strong is your Bridge?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u="sng" dirty="0">
                <a:latin typeface="Bodoni" panose="020B0604020202020204" charset="0"/>
                <a:ea typeface="Comic Sans MS"/>
                <a:cs typeface="Comic Sans MS"/>
                <a:sym typeface="Comic Sans MS"/>
              </a:rPr>
              <a:t>Robotics Team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Comic Sans MS"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  <a:latin typeface="Bodoni" panose="020B0604020202020204" charset="0"/>
                <a:ea typeface="Comic Sans MS"/>
                <a:cs typeface="Comic Sans MS"/>
                <a:sym typeface="Comic Sans MS"/>
              </a:rPr>
              <a:t>The LEGO robotics team is coached by Mr. Brown. It is a semester long elective made up of six to ten students.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0" y="24778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b="1" u="sng" dirty="0">
                <a:solidFill>
                  <a:srgbClr val="578C2E"/>
                </a:solidFill>
              </a:rPr>
              <a:t>WMS Vision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169950" y="1105181"/>
            <a:ext cx="8804100" cy="1132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rtl="0">
              <a:spcBef>
                <a:spcPts val="2500"/>
              </a:spcBef>
              <a:buNone/>
            </a:pPr>
            <a:r>
              <a:rPr lang="en" sz="1800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WMS is WSD’s strong core, consistently finding positive ways to cultivate academic and behavioral growth in the entire learning community.</a:t>
            </a:r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749" y="2496625"/>
            <a:ext cx="4346600" cy="4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12750055_974203689282844_86522252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0" y="2500990"/>
            <a:ext cx="4357009" cy="43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357187" y="562570"/>
            <a:ext cx="84297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>
                <a:solidFill>
                  <a:srgbClr val="578C2E"/>
                </a:solidFill>
              </a:rPr>
              <a:t>Cultivating Growth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357200" y="1419975"/>
            <a:ext cx="4059900" cy="537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More </a:t>
            </a:r>
            <a:r>
              <a:rPr lang="en" dirty="0" smtClean="0"/>
              <a:t>extracurricular </a:t>
            </a:r>
            <a:r>
              <a:rPr lang="en" dirty="0"/>
              <a:t>activities for all students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Increased Teacher Leadership Opportunities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375" y="1607862"/>
            <a:ext cx="4999625" cy="49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357187" y="562570"/>
            <a:ext cx="84297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 dirty="0" smtClean="0">
                <a:solidFill>
                  <a:srgbClr val="578C2E"/>
                </a:solidFill>
              </a:rPr>
              <a:t>Questions?</a:t>
            </a:r>
            <a:endParaRPr lang="en" b="1" u="sng" dirty="0">
              <a:solidFill>
                <a:srgbClr val="578C2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43" y="1419970"/>
            <a:ext cx="5311588" cy="53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1160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t="8406" b="20711"/>
          <a:stretch/>
        </p:blipFill>
        <p:spPr>
          <a:xfrm>
            <a:off x="0" y="551341"/>
            <a:ext cx="9144000" cy="1152893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57187" y="562570"/>
            <a:ext cx="8429700" cy="8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sz="5200" b="1" u="sng">
                <a:solidFill>
                  <a:srgbClr val="578C2E"/>
                </a:solidFill>
              </a:rPr>
              <a:t>Operating Principles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714375" y="383976"/>
            <a:ext cx="7715100" cy="130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4800" b="1" i="0" u="sng" strike="noStrike" cap="none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Students First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4018" y="1750218"/>
            <a:ext cx="4353300" cy="44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14375" y="1750224"/>
            <a:ext cx="3887100" cy="442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41300" marR="0" lvl="0" indent="-241300" algn="l" rtl="0">
              <a:spcBef>
                <a:spcPts val="0"/>
              </a:spcBef>
              <a:buClr>
                <a:srgbClr val="578C2E"/>
              </a:buClr>
              <a:buSzPct val="88888"/>
              <a:buFont typeface="Arial"/>
              <a:buChar char="•"/>
            </a:pPr>
            <a:r>
              <a:rPr lang="en" sz="1800" b="1" i="0" u="sng" strike="noStrike" cap="none">
                <a:solidFill>
                  <a:srgbClr val="578C2E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" sz="1800" b="1" i="0" u="none" strike="noStrike" cap="none">
                <a:solidFill>
                  <a:srgbClr val="578C2E"/>
                </a:solidFill>
                <a:latin typeface="Arial"/>
                <a:ea typeface="Arial"/>
                <a:cs typeface="Arial"/>
                <a:sym typeface="Arial"/>
              </a:rPr>
              <a:t> student knows they are awesome, loved and full of potential </a:t>
            </a:r>
          </a:p>
          <a:p>
            <a:pPr marL="241300" marR="0" lvl="0" indent="-241300" algn="l" rtl="0">
              <a:spcBef>
                <a:spcPts val="1900"/>
              </a:spcBef>
              <a:buClr>
                <a:srgbClr val="578C2E"/>
              </a:buClr>
              <a:buSzPct val="88888"/>
              <a:buFont typeface="Arial"/>
              <a:buChar char="•"/>
            </a:pPr>
            <a:r>
              <a:rPr lang="en" sz="1800" b="1" i="0" u="sng" strike="noStrike" cap="none">
                <a:solidFill>
                  <a:srgbClr val="578C2E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" sz="1800" b="1" i="0" u="none" strike="noStrike" cap="none">
                <a:solidFill>
                  <a:srgbClr val="578C2E"/>
                </a:solidFill>
                <a:latin typeface="Arial"/>
                <a:ea typeface="Arial"/>
                <a:cs typeface="Arial"/>
                <a:sym typeface="Arial"/>
              </a:rPr>
              <a:t> student is “our” student</a:t>
            </a:r>
          </a:p>
          <a:p>
            <a:pPr marL="241300" marR="0" lvl="0" indent="-241300" algn="l" rtl="0">
              <a:spcBef>
                <a:spcPts val="1900"/>
              </a:spcBef>
              <a:buClr>
                <a:srgbClr val="578C2E"/>
              </a:buClr>
              <a:buSzPct val="88888"/>
              <a:buFont typeface="Arial"/>
              <a:buChar char="•"/>
            </a:pPr>
            <a:r>
              <a:rPr lang="en" sz="1800" b="1" i="0" u="none" strike="noStrike" cap="none">
                <a:solidFill>
                  <a:srgbClr val="578C2E"/>
                </a:solidFill>
                <a:latin typeface="Arial"/>
                <a:ea typeface="Arial"/>
                <a:cs typeface="Arial"/>
                <a:sym typeface="Arial"/>
              </a:rPr>
              <a:t>We each have different strengths and roles and we are all essential to the team</a:t>
            </a:r>
          </a:p>
          <a:p>
            <a:pPr marL="241300" marR="0" lvl="0" indent="-241300" algn="l" rtl="0">
              <a:spcBef>
                <a:spcPts val="1900"/>
              </a:spcBef>
              <a:buClr>
                <a:srgbClr val="578C2E"/>
              </a:buClr>
              <a:buSzPct val="88888"/>
              <a:buFont typeface="Arial"/>
              <a:buChar char="•"/>
            </a:pPr>
            <a:r>
              <a:rPr lang="en" sz="1800" b="1" i="0" u="none" strike="noStrike" cap="none">
                <a:solidFill>
                  <a:srgbClr val="578C2E"/>
                </a:solidFill>
                <a:latin typeface="Arial"/>
                <a:ea typeface="Arial"/>
                <a:cs typeface="Arial"/>
                <a:sym typeface="Arial"/>
              </a:rPr>
              <a:t>We are becoming better educators through meaningful collaboration (criteria 8)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0945" y="1962627"/>
            <a:ext cx="6182100" cy="46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714375" y="102775"/>
            <a:ext cx="7715100" cy="1690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4700" b="1" i="1" u="none" strike="noStrike" cap="none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Building This Plane…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4700" b="1" i="1" u="none" strike="noStrike" cap="none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 we fly it!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640" y="996396"/>
            <a:ext cx="5900700" cy="58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714375" y="215509"/>
            <a:ext cx="7715100" cy="78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800" b="1" u="sng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Have FUN in work? </a:t>
            </a:r>
            <a:r>
              <a:rPr lang="en" sz="3800" b="1" i="0" u="sng" strike="noStrike" cap="none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Not?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714375" y="383976"/>
            <a:ext cx="7715100" cy="130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u="sng">
                <a:solidFill>
                  <a:srgbClr val="578C2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Attitude Gauge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00" y="2594176"/>
            <a:ext cx="2810550" cy="2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1739632_923499117729197_116486590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70" y="1410514"/>
            <a:ext cx="5449330" cy="54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714375" y="383976"/>
            <a:ext cx="7715100" cy="130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sz="4900" b="0" i="0" u="none" strike="noStrike" cap="none">
                <a:solidFill>
                  <a:srgbClr val="6C7C4E"/>
                </a:solidFill>
                <a:latin typeface="Bodoni"/>
                <a:ea typeface="Bodoni"/>
                <a:cs typeface="Bodoni"/>
                <a:sym typeface="Bodoni"/>
              </a:rPr>
              <a:t>Mindset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50" y="-4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1512</Words>
  <Application>Microsoft Office PowerPoint</Application>
  <PresentationFormat>On-screen Show (4:3)</PresentationFormat>
  <Paragraphs>241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Cambria</vt:lpstr>
      <vt:lpstr>Comic Sans MS</vt:lpstr>
      <vt:lpstr>Bodoni</vt:lpstr>
      <vt:lpstr>Helvetica Neue</vt:lpstr>
      <vt:lpstr>Proxima Nova</vt:lpstr>
      <vt:lpstr>Libre Baskerville</vt:lpstr>
      <vt:lpstr>Quattrocento</vt:lpstr>
      <vt:lpstr>Times New Roman</vt:lpstr>
      <vt:lpstr>Source Code Pro</vt:lpstr>
      <vt:lpstr>Amatic SC</vt:lpstr>
      <vt:lpstr>spearmint</vt:lpstr>
      <vt:lpstr>beach-day</vt:lpstr>
      <vt:lpstr>beach-day</vt:lpstr>
      <vt:lpstr>Custom Theme</vt:lpstr>
      <vt:lpstr>The “New” Woodland  Middle School</vt:lpstr>
      <vt:lpstr>Moving Forward</vt:lpstr>
      <vt:lpstr>School Goal</vt:lpstr>
      <vt:lpstr>Operating Principles</vt:lpstr>
      <vt:lpstr>PowerPoint Presentation</vt:lpstr>
      <vt:lpstr>Building This Plane… as we fly it!</vt:lpstr>
      <vt:lpstr>Have FUN in work? Why Not?</vt:lpstr>
      <vt:lpstr>The Attitude Gauge</vt:lpstr>
      <vt:lpstr>Mindset</vt:lpstr>
      <vt:lpstr>Failure IS an Option</vt:lpstr>
      <vt:lpstr>Thank You ALL for a GREAT week!</vt:lpstr>
      <vt:lpstr>Building SUCCESS!  (from a 3M)</vt:lpstr>
      <vt:lpstr>WMS Administration Responsibilities</vt:lpstr>
      <vt:lpstr>WMS Office Staff</vt:lpstr>
      <vt:lpstr>Woodland Middle School </vt:lpstr>
      <vt:lpstr>Building Safety </vt:lpstr>
      <vt:lpstr>PBIS at Woodland Middle School</vt:lpstr>
      <vt:lpstr>School Wide Expectations at WMS </vt:lpstr>
      <vt:lpstr>School Wide Expectations </vt:lpstr>
      <vt:lpstr>Level One Rewards: Weekly </vt:lpstr>
      <vt:lpstr>Level Two Rewards: Bi-Weekly </vt:lpstr>
      <vt:lpstr>Level Three Rewards: Monthly </vt:lpstr>
      <vt:lpstr>Fresh Start @ WMS </vt:lpstr>
      <vt:lpstr>Fresh Start : How we do it</vt:lpstr>
      <vt:lpstr>Fresh Start: Why we do it </vt:lpstr>
      <vt:lpstr>Fresh Start: When we do it </vt:lpstr>
      <vt:lpstr>Fresh Start: What does support look like  </vt:lpstr>
      <vt:lpstr>Think Tank </vt:lpstr>
      <vt:lpstr>Standards Implementation</vt:lpstr>
      <vt:lpstr>Pro Growth</vt:lpstr>
      <vt:lpstr>State Testing @ WMS </vt:lpstr>
      <vt:lpstr>Student Achievement Data</vt:lpstr>
      <vt:lpstr>WSD State Assessment Achievement Data</vt:lpstr>
      <vt:lpstr>Student Involvment @ WMS </vt:lpstr>
      <vt:lpstr>WMS Vision</vt:lpstr>
      <vt:lpstr>Cultivating Growth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“New” Woodland  Middle School</dc:title>
  <dc:creator>Barnes, Vicky</dc:creator>
  <cp:lastModifiedBy>Barnes, Vicky</cp:lastModifiedBy>
  <cp:revision>10</cp:revision>
  <cp:lastPrinted>2016-03-25T21:17:33Z</cp:lastPrinted>
  <dcterms:modified xsi:type="dcterms:W3CDTF">2016-03-25T22:34:48Z</dcterms:modified>
</cp:coreProperties>
</file>